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62"/>
  </p:notesMasterIdLst>
  <p:handoutMasterIdLst>
    <p:handoutMasterId r:id="rId63"/>
  </p:handoutMasterIdLst>
  <p:sldIdLst>
    <p:sldId id="257" r:id="rId2"/>
    <p:sldId id="348" r:id="rId3"/>
    <p:sldId id="377" r:id="rId4"/>
    <p:sldId id="394" r:id="rId5"/>
    <p:sldId id="380" r:id="rId6"/>
    <p:sldId id="378" r:id="rId7"/>
    <p:sldId id="306" r:id="rId8"/>
    <p:sldId id="381" r:id="rId9"/>
    <p:sldId id="324" r:id="rId10"/>
    <p:sldId id="432" r:id="rId11"/>
    <p:sldId id="425" r:id="rId12"/>
    <p:sldId id="433" r:id="rId13"/>
    <p:sldId id="437" r:id="rId14"/>
    <p:sldId id="438" r:id="rId15"/>
    <p:sldId id="435" r:id="rId16"/>
    <p:sldId id="439" r:id="rId17"/>
    <p:sldId id="436" r:id="rId18"/>
    <p:sldId id="281" r:id="rId19"/>
    <p:sldId id="434" r:id="rId20"/>
    <p:sldId id="424" r:id="rId21"/>
    <p:sldId id="429" r:id="rId22"/>
    <p:sldId id="416" r:id="rId23"/>
    <p:sldId id="412" r:id="rId24"/>
    <p:sldId id="415" r:id="rId25"/>
    <p:sldId id="411" r:id="rId26"/>
    <p:sldId id="417" r:id="rId27"/>
    <p:sldId id="410" r:id="rId28"/>
    <p:sldId id="404" r:id="rId29"/>
    <p:sldId id="405" r:id="rId30"/>
    <p:sldId id="406" r:id="rId31"/>
    <p:sldId id="407" r:id="rId32"/>
    <p:sldId id="396" r:id="rId33"/>
    <p:sldId id="397" r:id="rId34"/>
    <p:sldId id="402" r:id="rId35"/>
    <p:sldId id="398" r:id="rId36"/>
    <p:sldId id="395" r:id="rId37"/>
    <p:sldId id="401" r:id="rId38"/>
    <p:sldId id="329" r:id="rId39"/>
    <p:sldId id="304" r:id="rId40"/>
    <p:sldId id="313" r:id="rId41"/>
    <p:sldId id="296" r:id="rId42"/>
    <p:sldId id="269" r:id="rId43"/>
    <p:sldId id="323" r:id="rId44"/>
    <p:sldId id="325" r:id="rId45"/>
    <p:sldId id="289" r:id="rId46"/>
    <p:sldId id="332" r:id="rId47"/>
    <p:sldId id="291" r:id="rId48"/>
    <p:sldId id="382" r:id="rId49"/>
    <p:sldId id="273" r:id="rId50"/>
    <p:sldId id="383" r:id="rId51"/>
    <p:sldId id="384" r:id="rId52"/>
    <p:sldId id="385" r:id="rId53"/>
    <p:sldId id="386" r:id="rId54"/>
    <p:sldId id="387" r:id="rId55"/>
    <p:sldId id="322" r:id="rId56"/>
    <p:sldId id="314" r:id="rId57"/>
    <p:sldId id="305" r:id="rId58"/>
    <p:sldId id="390" r:id="rId59"/>
    <p:sldId id="393" r:id="rId60"/>
    <p:sldId id="389"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AEAEA"/>
    <a:srgbClr val="8FAADC"/>
    <a:srgbClr val="E4E4E4"/>
    <a:srgbClr val="D6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97" autoAdjust="0"/>
    <p:restoredTop sz="94802" autoAdjust="0"/>
  </p:normalViewPr>
  <p:slideViewPr>
    <p:cSldViewPr snapToGrid="0">
      <p:cViewPr varScale="1">
        <p:scale>
          <a:sx n="124" d="100"/>
          <a:sy n="124" d="100"/>
        </p:scale>
        <p:origin x="1120" y="168"/>
      </p:cViewPr>
      <p:guideLst>
        <p:guide orient="horz" pos="2160"/>
        <p:guide pos="2880"/>
      </p:guideLst>
    </p:cSldViewPr>
  </p:slideViewPr>
  <p:notesTextViewPr>
    <p:cViewPr>
      <p:scale>
        <a:sx n="1" d="1"/>
        <a:sy n="1" d="1"/>
      </p:scale>
      <p:origin x="0" y="0"/>
    </p:cViewPr>
  </p:notesTextViewPr>
  <p:sorterViewPr>
    <p:cViewPr>
      <p:scale>
        <a:sx n="110" d="100"/>
        <a:sy n="110" d="100"/>
      </p:scale>
      <p:origin x="0" y="-890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y0423/Documents/GitHub/ansys-management-3dPrinter/3/main=4/3_main=4_S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ay0423/Documents/GitHub/ansys-management-3dPrinter/3/main=4/3_main=4_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M2\&#24341;&#24373;&#35430;&#39443;\&#24341;&#24373;&#35430;&#39443;&#12414;&#12392;&#12417;.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M2\&#24341;&#24373;&#35430;&#39443;\&#24341;&#24373;&#35430;&#39443;&#12414;&#12392;&#1241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M2\&#24341;&#24373;&#35430;&#39443;\&#24341;&#24373;&#35430;&#39443;&#12414;&#12392;&#1241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M2\&#24341;&#24373;&#35430;&#39443;\&#24341;&#24373;&#35430;&#39443;&#12414;&#12392;&#12417;.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M2\&#12450;&#12452;&#12487;&#12450;.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Tensile Strength [MPa]</a:t>
            </a:r>
            <a:endParaRPr lang="ja-JP"/>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manualLayout>
          <c:layoutTarget val="inner"/>
          <c:xMode val="edge"/>
          <c:yMode val="edge"/>
          <c:x val="0.10007127540048345"/>
          <c:y val="0.12187070421135744"/>
          <c:w val="0.87851544836825313"/>
          <c:h val="0.6433117202813784"/>
        </c:manualLayout>
      </c:layout>
      <c:barChart>
        <c:barDir val="col"/>
        <c:grouping val="clustered"/>
        <c:varyColors val="0"/>
        <c:ser>
          <c:idx val="1"/>
          <c:order val="0"/>
          <c:tx>
            <c:v>CFRP太さ：1.0mm</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(まとめ!$E$2,まとめ!$E$3,まとめ!$E$5,まとめ!$E$7)</c:f>
              <c:strCache>
                <c:ptCount val="4"/>
                <c:pt idx="0">
                  <c:v>c1</c:v>
                </c:pt>
                <c:pt idx="1">
                  <c:v>c2_l10</c:v>
                </c:pt>
                <c:pt idx="2">
                  <c:v>c2_l20</c:v>
                </c:pt>
                <c:pt idx="3">
                  <c:v>c2_l30</c:v>
                </c:pt>
              </c:strCache>
            </c:strRef>
          </c:cat>
          <c:val>
            <c:numRef>
              <c:f>(まとめ!$H$2,まとめ!$H$3,まとめ!$H$5,まとめ!$H$7)</c:f>
              <c:numCache>
                <c:formatCode>0.0</c:formatCode>
                <c:ptCount val="4"/>
                <c:pt idx="0">
                  <c:v>41.662142857142847</c:v>
                </c:pt>
                <c:pt idx="1">
                  <c:v>27.149000000000001</c:v>
                </c:pt>
                <c:pt idx="2">
                  <c:v>30.136571428571429</c:v>
                </c:pt>
                <c:pt idx="3">
                  <c:v>31.26971428571429</c:v>
                </c:pt>
              </c:numCache>
            </c:numRef>
          </c:val>
          <c:extLst>
            <c:ext xmlns:c16="http://schemas.microsoft.com/office/drawing/2014/chart" uri="{C3380CC4-5D6E-409C-BE32-E72D297353CC}">
              <c16:uniqueId val="{00000000-7C5A-EC41-905B-279913556B11}"/>
            </c:ext>
          </c:extLst>
        </c:ser>
        <c:ser>
          <c:idx val="0"/>
          <c:order val="1"/>
          <c:tx>
            <c:v>CFRP太さ：1.8mm</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(まとめ!$E$9,まとめ!$E$10,まとめ!$E$12,まとめ!$E$14)</c:f>
              <c:strCache>
                <c:ptCount val="4"/>
                <c:pt idx="0">
                  <c:v>c1</c:v>
                </c:pt>
                <c:pt idx="1">
                  <c:v>c2_l10</c:v>
                </c:pt>
                <c:pt idx="2">
                  <c:v>c2_l20</c:v>
                </c:pt>
                <c:pt idx="3">
                  <c:v>c2_l30</c:v>
                </c:pt>
              </c:strCache>
            </c:strRef>
          </c:cat>
          <c:val>
            <c:numRef>
              <c:f>(まとめ!$H$9,まとめ!$H$10,まとめ!$H$12,まとめ!$H$14)</c:f>
              <c:numCache>
                <c:formatCode>0.0</c:formatCode>
                <c:ptCount val="4"/>
                <c:pt idx="0">
                  <c:v>69.67257142857143</c:v>
                </c:pt>
                <c:pt idx="1">
                  <c:v>26.831571428571429</c:v>
                </c:pt>
                <c:pt idx="2">
                  <c:v>32.312142857142852</c:v>
                </c:pt>
                <c:pt idx="3">
                  <c:v>35.552428571428571</c:v>
                </c:pt>
              </c:numCache>
            </c:numRef>
          </c:val>
          <c:extLst>
            <c:ext xmlns:c16="http://schemas.microsoft.com/office/drawing/2014/chart" uri="{C3380CC4-5D6E-409C-BE32-E72D297353CC}">
              <c16:uniqueId val="{00000001-7C5A-EC41-905B-279913556B11}"/>
            </c:ext>
          </c:extLst>
        </c:ser>
        <c:dLbls>
          <c:dLblPos val="outEnd"/>
          <c:showLegendKey val="0"/>
          <c:showVal val="1"/>
          <c:showCatName val="0"/>
          <c:showSerName val="0"/>
          <c:showPercent val="0"/>
          <c:showBubbleSize val="0"/>
        </c:dLbls>
        <c:gapWidth val="219"/>
        <c:overlap val="-27"/>
        <c:axId val="325629824"/>
        <c:axId val="1991239280"/>
      </c:barChart>
      <c:catAx>
        <c:axId val="325629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991239280"/>
        <c:crosses val="autoZero"/>
        <c:auto val="1"/>
        <c:lblAlgn val="ctr"/>
        <c:lblOffset val="100"/>
        <c:noMultiLvlLbl val="0"/>
      </c:catAx>
      <c:valAx>
        <c:axId val="199123928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25629824"/>
        <c:crosses val="autoZero"/>
        <c:crossBetween val="between"/>
      </c:valAx>
      <c:spPr>
        <a:noFill/>
        <a:ln>
          <a:noFill/>
        </a:ln>
        <a:effectLst/>
      </c:spPr>
    </c:plotArea>
    <c:legend>
      <c:legendPos val="b"/>
      <c:layout>
        <c:manualLayout>
          <c:xMode val="edge"/>
          <c:yMode val="edge"/>
          <c:x val="0.13431657620566556"/>
          <c:y val="0.93225067962332453"/>
          <c:w val="0.73136684758866888"/>
          <c:h val="6.774932037667558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chart>
  <c:spPr>
    <a:noFill/>
    <a:ln>
      <a:noFill/>
    </a:ln>
    <a:effectLst/>
  </c:spPr>
  <c:txPr>
    <a:bodyPr/>
    <a:lstStyle/>
    <a:p>
      <a:pPr>
        <a:defRPr sz="1600">
          <a:latin typeface="Arial" panose="020B0604020202020204" pitchFamily="34" charset="0"/>
          <a:cs typeface="Arial" panose="020B0604020202020204" pitchFamily="34" charset="0"/>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tLang="ja-JP" sz="1800" b="0" i="0" baseline="0" dirty="0">
                <a:effectLst/>
              </a:rPr>
              <a:t>Tensile Strength [MPa]</a:t>
            </a:r>
            <a:endParaRPr lang="ja-JP" altLang="ja-JP">
              <a:effectLst/>
            </a:endParaRP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まとめ!$H$1</c:f>
              <c:strCache>
                <c:ptCount val="1"/>
                <c:pt idx="0">
                  <c:v>tensile</c:v>
                </c:pt>
              </c:strCache>
            </c:strRef>
          </c:tx>
          <c:spPr>
            <a:solidFill>
              <a:schemeClr val="accent1"/>
            </a:solidFill>
            <a:ln>
              <a:noFill/>
            </a:ln>
            <a:effectLst/>
          </c:spPr>
          <c:invertIfNegative val="0"/>
          <c:dPt>
            <c:idx val="2"/>
            <c:invertIfNegative val="0"/>
            <c:bubble3D val="0"/>
            <c:spPr>
              <a:solidFill>
                <a:srgbClr val="FF0000"/>
              </a:solidFill>
              <a:ln>
                <a:noFill/>
              </a:ln>
              <a:effectLst/>
            </c:spPr>
            <c:extLst>
              <c:ext xmlns:c16="http://schemas.microsoft.com/office/drawing/2014/chart" uri="{C3380CC4-5D6E-409C-BE32-E72D297353CC}">
                <c16:uniqueId val="{00000001-4C32-AC4B-BE14-8A14FA5588A3}"/>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(まとめ!$E$2,まとめ!$E$5,まとめ!$E$6)</c:f>
              <c:strCache>
                <c:ptCount val="3"/>
                <c:pt idx="0">
                  <c:v>c1</c:v>
                </c:pt>
                <c:pt idx="1">
                  <c:v>c2_l20</c:v>
                </c:pt>
                <c:pt idx="2">
                  <c:v>kasa_l20</c:v>
                </c:pt>
              </c:strCache>
            </c:strRef>
          </c:cat>
          <c:val>
            <c:numRef>
              <c:f>(まとめ!$H$2,まとめ!$H$5,まとめ!$H$6)</c:f>
              <c:numCache>
                <c:formatCode>0.0</c:formatCode>
                <c:ptCount val="3"/>
                <c:pt idx="0">
                  <c:v>41.662142857142847</c:v>
                </c:pt>
                <c:pt idx="1">
                  <c:v>30.136571428571429</c:v>
                </c:pt>
                <c:pt idx="2">
                  <c:v>30.799857142857139</c:v>
                </c:pt>
              </c:numCache>
            </c:numRef>
          </c:val>
          <c:extLst>
            <c:ext xmlns:c16="http://schemas.microsoft.com/office/drawing/2014/chart" uri="{C3380CC4-5D6E-409C-BE32-E72D297353CC}">
              <c16:uniqueId val="{00000000-4C32-AC4B-BE14-8A14FA5588A3}"/>
            </c:ext>
          </c:extLst>
        </c:ser>
        <c:dLbls>
          <c:dLblPos val="outEnd"/>
          <c:showLegendKey val="0"/>
          <c:showVal val="1"/>
          <c:showCatName val="0"/>
          <c:showSerName val="0"/>
          <c:showPercent val="0"/>
          <c:showBubbleSize val="0"/>
        </c:dLbls>
        <c:gapWidth val="219"/>
        <c:overlap val="-27"/>
        <c:axId val="563599408"/>
        <c:axId val="207230192"/>
      </c:barChart>
      <c:catAx>
        <c:axId val="563599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207230192"/>
        <c:crosses val="autoZero"/>
        <c:auto val="1"/>
        <c:lblAlgn val="ctr"/>
        <c:lblOffset val="100"/>
        <c:noMultiLvlLbl val="0"/>
      </c:catAx>
      <c:valAx>
        <c:axId val="20723019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563599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Arial" panose="020B0604020202020204" pitchFamily="34" charset="0"/>
          <a:cs typeface="Arial" panose="020B0604020202020204" pitchFamily="34" charset="0"/>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ja-JP" dirty="0"/>
              <a:t>引張強さ</a:t>
            </a:r>
            <a:r>
              <a:rPr lang="en-US" dirty="0"/>
              <a:t>[MPa]</a:t>
            </a:r>
            <a:r>
              <a:rPr lang="ja-JP" altLang="en-US" dirty="0"/>
              <a:t>（平均値）</a:t>
            </a:r>
            <a:endParaRPr lang="en-US" dirty="0"/>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まとめ!$H$1</c:f>
              <c:strCache>
                <c:ptCount val="1"/>
                <c:pt idx="0">
                  <c:v>引張強さ</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まとめ!$F$2:$F$3</c:f>
              <c:strCache>
                <c:ptCount val="2"/>
                <c:pt idx="0">
                  <c:v>偏りがある</c:v>
                </c:pt>
                <c:pt idx="1">
                  <c:v>偏りがない</c:v>
                </c:pt>
              </c:strCache>
            </c:strRef>
          </c:cat>
          <c:val>
            <c:numRef>
              <c:f>まとめ!$H$2:$H$3</c:f>
              <c:numCache>
                <c:formatCode>0.0</c:formatCode>
                <c:ptCount val="2"/>
                <c:pt idx="0">
                  <c:v>55.96242943548387</c:v>
                </c:pt>
                <c:pt idx="1">
                  <c:v>59.462116935483877</c:v>
                </c:pt>
              </c:numCache>
            </c:numRef>
          </c:val>
          <c:extLst>
            <c:ext xmlns:c16="http://schemas.microsoft.com/office/drawing/2014/chart" uri="{C3380CC4-5D6E-409C-BE32-E72D297353CC}">
              <c16:uniqueId val="{00000000-8D3A-447E-9B29-DC8236CDD20D}"/>
            </c:ext>
          </c:extLst>
        </c:ser>
        <c:dLbls>
          <c:dLblPos val="outEnd"/>
          <c:showLegendKey val="0"/>
          <c:showVal val="1"/>
          <c:showCatName val="0"/>
          <c:showSerName val="0"/>
          <c:showPercent val="0"/>
          <c:showBubbleSize val="0"/>
        </c:dLbls>
        <c:gapWidth val="219"/>
        <c:overlap val="-27"/>
        <c:axId val="975671935"/>
        <c:axId val="975673167"/>
      </c:barChart>
      <c:catAx>
        <c:axId val="975671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75673167"/>
        <c:crosses val="autoZero"/>
        <c:auto val="1"/>
        <c:lblAlgn val="ctr"/>
        <c:lblOffset val="100"/>
        <c:noMultiLvlLbl val="0"/>
      </c:catAx>
      <c:valAx>
        <c:axId val="975673167"/>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75671935"/>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ja-JP" altLang="en-US" dirty="0"/>
              <a:t>引張強さ</a:t>
            </a:r>
            <a:r>
              <a:rPr lang="en-US" altLang="ja-JP" dirty="0"/>
              <a:t>[MPa]</a:t>
            </a:r>
            <a:endParaRPr lang="ja-JP" altLang="en-US" dirty="0"/>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まとめ!$C$1</c:f>
              <c:strCache>
                <c:ptCount val="1"/>
                <c:pt idx="0">
                  <c:v>引張強さ</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まとめ!$A$2:$A$5</c:f>
              <c:strCache>
                <c:ptCount val="4"/>
                <c:pt idx="0">
                  <c:v>偏りがある１</c:v>
                </c:pt>
                <c:pt idx="1">
                  <c:v>偏りがある２</c:v>
                </c:pt>
                <c:pt idx="2">
                  <c:v>偏りがない１</c:v>
                </c:pt>
                <c:pt idx="3">
                  <c:v>偏りがない２</c:v>
                </c:pt>
              </c:strCache>
            </c:strRef>
          </c:cat>
          <c:val>
            <c:numRef>
              <c:f>まとめ!$C$2:$C$5</c:f>
              <c:numCache>
                <c:formatCode>0.0</c:formatCode>
                <c:ptCount val="4"/>
                <c:pt idx="0">
                  <c:v>56.675362903225803</c:v>
                </c:pt>
                <c:pt idx="1">
                  <c:v>55.249495967741936</c:v>
                </c:pt>
                <c:pt idx="2">
                  <c:v>60.748185483870969</c:v>
                </c:pt>
                <c:pt idx="3">
                  <c:v>58.176048387096778</c:v>
                </c:pt>
              </c:numCache>
            </c:numRef>
          </c:val>
          <c:extLst>
            <c:ext xmlns:c16="http://schemas.microsoft.com/office/drawing/2014/chart" uri="{C3380CC4-5D6E-409C-BE32-E72D297353CC}">
              <c16:uniqueId val="{00000000-C7A4-46AA-95D9-579C794AF3FC}"/>
            </c:ext>
          </c:extLst>
        </c:ser>
        <c:dLbls>
          <c:dLblPos val="outEnd"/>
          <c:showLegendKey val="0"/>
          <c:showVal val="1"/>
          <c:showCatName val="0"/>
          <c:showSerName val="0"/>
          <c:showPercent val="0"/>
          <c:showBubbleSize val="0"/>
        </c:dLbls>
        <c:gapWidth val="219"/>
        <c:overlap val="-27"/>
        <c:axId val="169358240"/>
        <c:axId val="169360672"/>
      </c:barChart>
      <c:catAx>
        <c:axId val="16935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69360672"/>
        <c:crosses val="autoZero"/>
        <c:auto val="1"/>
        <c:lblAlgn val="ctr"/>
        <c:lblOffset val="100"/>
        <c:noMultiLvlLbl val="0"/>
      </c:catAx>
      <c:valAx>
        <c:axId val="16936067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69358240"/>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まとめ!$D$1</c:f>
              <c:strCache>
                <c:ptCount val="1"/>
                <c:pt idx="0">
                  <c:v>ヤング率</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まとめ!$A$2:$A$5</c:f>
              <c:strCache>
                <c:ptCount val="4"/>
                <c:pt idx="0">
                  <c:v>偏りがある１</c:v>
                </c:pt>
                <c:pt idx="1">
                  <c:v>偏りがある２</c:v>
                </c:pt>
                <c:pt idx="2">
                  <c:v>偏りがない１</c:v>
                </c:pt>
                <c:pt idx="3">
                  <c:v>偏りがない２</c:v>
                </c:pt>
              </c:strCache>
            </c:strRef>
          </c:cat>
          <c:val>
            <c:numRef>
              <c:f>まとめ!$D$2:$D$5</c:f>
              <c:numCache>
                <c:formatCode>0</c:formatCode>
                <c:ptCount val="4"/>
                <c:pt idx="0">
                  <c:v>3834</c:v>
                </c:pt>
                <c:pt idx="1">
                  <c:v>2863</c:v>
                </c:pt>
                <c:pt idx="2">
                  <c:v>3476</c:v>
                </c:pt>
                <c:pt idx="3">
                  <c:v>3058</c:v>
                </c:pt>
              </c:numCache>
            </c:numRef>
          </c:val>
          <c:extLst>
            <c:ext xmlns:c16="http://schemas.microsoft.com/office/drawing/2014/chart" uri="{C3380CC4-5D6E-409C-BE32-E72D297353CC}">
              <c16:uniqueId val="{00000000-A3FF-4AC3-B1EF-970655B9CE61}"/>
            </c:ext>
          </c:extLst>
        </c:ser>
        <c:dLbls>
          <c:dLblPos val="outEnd"/>
          <c:showLegendKey val="0"/>
          <c:showVal val="1"/>
          <c:showCatName val="0"/>
          <c:showSerName val="0"/>
          <c:showPercent val="0"/>
          <c:showBubbleSize val="0"/>
        </c:dLbls>
        <c:gapWidth val="219"/>
        <c:overlap val="-27"/>
        <c:axId val="973358271"/>
        <c:axId val="973590159"/>
      </c:barChart>
      <c:catAx>
        <c:axId val="973358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73590159"/>
        <c:crosses val="autoZero"/>
        <c:auto val="1"/>
        <c:lblAlgn val="ctr"/>
        <c:lblOffset val="100"/>
        <c:noMultiLvlLbl val="0"/>
      </c:catAx>
      <c:valAx>
        <c:axId val="973590159"/>
        <c:scaling>
          <c:orientation val="minMax"/>
          <c:max val="4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973358271"/>
        <c:crosses val="autoZero"/>
        <c:crossBetween val="between"/>
      </c:valAx>
      <c:spPr>
        <a:noFill/>
        <a:ln>
          <a:noFill/>
        </a:ln>
        <a:effectLst/>
      </c:spPr>
    </c:plotArea>
    <c:plotVisOnly val="1"/>
    <c:dispBlanksAs val="gap"/>
    <c:showDLblsOverMax val="0"/>
  </c:chart>
  <c:spPr>
    <a:noFill/>
    <a:ln>
      <a:noFill/>
    </a:ln>
    <a:effectLst/>
  </c:spPr>
  <c:txPr>
    <a:bodyPr/>
    <a:lstStyle/>
    <a:p>
      <a:pPr>
        <a:defRPr sz="1100">
          <a:latin typeface="Arial" panose="020B0604020202020204" pitchFamily="34" charset="0"/>
          <a:cs typeface="Arial" panose="020B0604020202020204" pitchFamily="34" charset="0"/>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ja-JP" altLang="en-US" dirty="0"/>
              <a:t>ヤング率</a:t>
            </a:r>
            <a:r>
              <a:rPr lang="en-US" altLang="ja-JP" dirty="0"/>
              <a:t>[MPa]</a:t>
            </a:r>
            <a:endParaRPr lang="ja-JP" altLang="en-US" dirty="0"/>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まとめ!$I$1</c:f>
              <c:strCache>
                <c:ptCount val="1"/>
                <c:pt idx="0">
                  <c:v>ヤング率</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まとめ!$F$2:$F$3</c:f>
              <c:strCache>
                <c:ptCount val="2"/>
                <c:pt idx="0">
                  <c:v>偏りがある</c:v>
                </c:pt>
                <c:pt idx="1">
                  <c:v>偏りがない</c:v>
                </c:pt>
              </c:strCache>
            </c:strRef>
          </c:cat>
          <c:val>
            <c:numRef>
              <c:f>まとめ!$I$2:$I$3</c:f>
              <c:numCache>
                <c:formatCode>0</c:formatCode>
                <c:ptCount val="2"/>
                <c:pt idx="0">
                  <c:v>3348.5</c:v>
                </c:pt>
                <c:pt idx="1">
                  <c:v>3267</c:v>
                </c:pt>
              </c:numCache>
            </c:numRef>
          </c:val>
          <c:extLst>
            <c:ext xmlns:c16="http://schemas.microsoft.com/office/drawing/2014/chart" uri="{C3380CC4-5D6E-409C-BE32-E72D297353CC}">
              <c16:uniqueId val="{00000000-EC02-404C-9720-0341B42CA88A}"/>
            </c:ext>
          </c:extLst>
        </c:ser>
        <c:dLbls>
          <c:dLblPos val="outEnd"/>
          <c:showLegendKey val="0"/>
          <c:showVal val="1"/>
          <c:showCatName val="0"/>
          <c:showSerName val="0"/>
          <c:showPercent val="0"/>
          <c:showBubbleSize val="0"/>
        </c:dLbls>
        <c:gapWidth val="219"/>
        <c:overlap val="-27"/>
        <c:axId val="420783472"/>
        <c:axId val="420785120"/>
      </c:barChart>
      <c:catAx>
        <c:axId val="42078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420785120"/>
        <c:crosses val="autoZero"/>
        <c:auto val="1"/>
        <c:lblAlgn val="ctr"/>
        <c:lblOffset val="100"/>
        <c:noMultiLvlLbl val="0"/>
      </c:catAx>
      <c:valAx>
        <c:axId val="42078512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420783472"/>
        <c:crosses val="autoZero"/>
        <c:crossBetween val="between"/>
      </c:valAx>
      <c:spPr>
        <a:noFill/>
        <a:ln>
          <a:noFill/>
        </a:ln>
        <a:effectLst/>
      </c:spPr>
    </c:plotArea>
    <c:plotVisOnly val="1"/>
    <c:dispBlanksAs val="gap"/>
    <c:showDLblsOverMax val="0"/>
  </c:chart>
  <c:spPr>
    <a:noFill/>
    <a:ln>
      <a:noFill/>
    </a:ln>
    <a:effectLst/>
  </c:spPr>
  <c:txPr>
    <a:bodyPr/>
    <a:lstStyle/>
    <a:p>
      <a:pPr>
        <a:defRPr sz="1600">
          <a:latin typeface="Arial" panose="020B0604020202020204" pitchFamily="34" charset="0"/>
          <a:cs typeface="Arial" panose="020B0604020202020204" pitchFamily="34" charset="0"/>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82916950717717"/>
          <c:y val="0.39566705478982928"/>
          <c:w val="0.67892349945801389"/>
          <c:h val="0.5189362263707793"/>
        </c:manualLayout>
      </c:layout>
      <c:scatterChart>
        <c:scatterStyle val="smoothMarker"/>
        <c:varyColors val="0"/>
        <c:ser>
          <c:idx val="0"/>
          <c:order val="0"/>
          <c:tx>
            <c:strRef>
              <c:f>Sheet1!$B$1</c:f>
              <c:strCache>
                <c:ptCount val="1"/>
                <c:pt idx="0">
                  <c:v>界面せん断強度</c:v>
                </c:pt>
              </c:strCache>
            </c:strRef>
          </c:tx>
          <c:spPr>
            <a:ln w="19050" cap="rnd">
              <a:solidFill>
                <a:schemeClr val="accent1"/>
              </a:solidFill>
              <a:round/>
            </a:ln>
            <a:effectLst/>
          </c:spPr>
          <c:marker>
            <c:symbol val="none"/>
          </c:marker>
          <c:xVal>
            <c:numRef>
              <c:f>Sheet1!$A$2:$A$19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xVal>
          <c:yVal>
            <c:numRef>
              <c:f>Sheet1!$B$2:$B$19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yVal>
          <c:smooth val="1"/>
          <c:extLst>
            <c:ext xmlns:c16="http://schemas.microsoft.com/office/drawing/2014/chart" uri="{C3380CC4-5D6E-409C-BE32-E72D297353CC}">
              <c16:uniqueId val="{00000000-8ED9-4FEA-943C-4001E4C9D0A7}"/>
            </c:ext>
          </c:extLst>
        </c:ser>
        <c:ser>
          <c:idx val="1"/>
          <c:order val="1"/>
          <c:tx>
            <c:strRef>
              <c:f>Sheet1!$C$1</c:f>
              <c:strCache>
                <c:ptCount val="1"/>
                <c:pt idx="0">
                  <c:v>CFRPの引張強度</c:v>
                </c:pt>
              </c:strCache>
            </c:strRef>
          </c:tx>
          <c:spPr>
            <a:ln w="19050" cap="rnd">
              <a:solidFill>
                <a:schemeClr val="accent2"/>
              </a:solidFill>
              <a:round/>
            </a:ln>
            <a:effectLst/>
          </c:spPr>
          <c:marker>
            <c:symbol val="none"/>
          </c:marker>
          <c:xVal>
            <c:numRef>
              <c:f>Sheet1!$A$2:$A$19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xVal>
          <c:yVal>
            <c:numRef>
              <c:f>Sheet1!$C$2:$C$19</c:f>
              <c:numCache>
                <c:formatCode>General</c:formatCode>
                <c:ptCount val="18"/>
                <c:pt idx="0">
                  <c:v>0</c:v>
                </c:pt>
                <c:pt idx="1">
                  <c:v>1.0000000000000002E-2</c:v>
                </c:pt>
                <c:pt idx="2">
                  <c:v>4.0000000000000008E-2</c:v>
                </c:pt>
                <c:pt idx="3">
                  <c:v>0.09</c:v>
                </c:pt>
                <c:pt idx="4">
                  <c:v>0.16000000000000003</c:v>
                </c:pt>
                <c:pt idx="5">
                  <c:v>0.25</c:v>
                </c:pt>
                <c:pt idx="6">
                  <c:v>0.36</c:v>
                </c:pt>
                <c:pt idx="7">
                  <c:v>0.48999999999999994</c:v>
                </c:pt>
                <c:pt idx="8">
                  <c:v>0.64000000000000012</c:v>
                </c:pt>
                <c:pt idx="9">
                  <c:v>0.81</c:v>
                </c:pt>
                <c:pt idx="10">
                  <c:v>1</c:v>
                </c:pt>
                <c:pt idx="11">
                  <c:v>1.2100000000000002</c:v>
                </c:pt>
                <c:pt idx="12">
                  <c:v>1.44</c:v>
                </c:pt>
                <c:pt idx="13">
                  <c:v>1.6900000000000002</c:v>
                </c:pt>
                <c:pt idx="14">
                  <c:v>1.9599999999999997</c:v>
                </c:pt>
                <c:pt idx="15">
                  <c:v>2.25</c:v>
                </c:pt>
                <c:pt idx="16">
                  <c:v>2.5600000000000005</c:v>
                </c:pt>
                <c:pt idx="17">
                  <c:v>2.8899999999999997</c:v>
                </c:pt>
              </c:numCache>
            </c:numRef>
          </c:yVal>
          <c:smooth val="1"/>
          <c:extLst>
            <c:ext xmlns:c16="http://schemas.microsoft.com/office/drawing/2014/chart" uri="{C3380CC4-5D6E-409C-BE32-E72D297353CC}">
              <c16:uniqueId val="{00000001-8ED9-4FEA-943C-4001E4C9D0A7}"/>
            </c:ext>
          </c:extLst>
        </c:ser>
        <c:dLbls>
          <c:showLegendKey val="0"/>
          <c:showVal val="0"/>
          <c:showCatName val="0"/>
          <c:showSerName val="0"/>
          <c:showPercent val="0"/>
          <c:showBubbleSize val="0"/>
        </c:dLbls>
        <c:axId val="500339240"/>
        <c:axId val="500339568"/>
      </c:scatterChart>
      <c:valAx>
        <c:axId val="500339240"/>
        <c:scaling>
          <c:orientation val="minMax"/>
        </c:scaling>
        <c:delete val="1"/>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CFRP</a:t>
                </a:r>
                <a:r>
                  <a:rPr lang="ja-JP" dirty="0"/>
                  <a:t>の径</a:t>
                </a:r>
                <a:r>
                  <a:rPr lang="en-US" altLang="ja-JP" dirty="0"/>
                  <a:t> (r)</a:t>
                </a:r>
                <a:endParaRPr lang="ja-JP" dirty="0"/>
              </a:p>
            </c:rich>
          </c:tx>
          <c:layout>
            <c:manualLayout>
              <c:xMode val="edge"/>
              <c:yMode val="edge"/>
              <c:x val="0.60177598988438818"/>
              <c:y val="0.9312400749661258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numFmt formatCode="General" sourceLinked="1"/>
        <c:majorTickMark val="none"/>
        <c:minorTickMark val="none"/>
        <c:tickLblPos val="nextTo"/>
        <c:crossAx val="500339568"/>
        <c:crosses val="autoZero"/>
        <c:crossBetween val="midCat"/>
      </c:valAx>
      <c:valAx>
        <c:axId val="500339568"/>
        <c:scaling>
          <c:orientation val="minMax"/>
          <c:max val="3"/>
        </c:scaling>
        <c:delete val="1"/>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ja-JP" altLang="en-US" dirty="0"/>
                  <a:t>最大</a:t>
                </a:r>
                <a:r>
                  <a:rPr lang="ja-JP" dirty="0"/>
                  <a:t>荷重</a:t>
                </a:r>
              </a:p>
            </c:rich>
          </c:tx>
          <c:layout>
            <c:manualLayout>
              <c:xMode val="edge"/>
              <c:yMode val="edge"/>
              <c:x val="8.8798778154495425E-2"/>
              <c:y val="0.3589813580013134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numFmt formatCode="General" sourceLinked="1"/>
        <c:majorTickMark val="none"/>
        <c:minorTickMark val="none"/>
        <c:tickLblPos val="nextTo"/>
        <c:crossAx val="500339240"/>
        <c:crosses val="autoZero"/>
        <c:crossBetween val="midCat"/>
      </c:valAx>
      <c:spPr>
        <a:noFill/>
        <a:ln>
          <a:noFill/>
        </a:ln>
        <a:effectLst/>
      </c:spPr>
    </c:plotArea>
    <c:legend>
      <c:legendPos val="b"/>
      <c:layout>
        <c:manualLayout>
          <c:xMode val="edge"/>
          <c:yMode val="edge"/>
          <c:x val="9.4649553058507266E-2"/>
          <c:y val="0.19187872427005315"/>
          <c:w val="0.78112789487236678"/>
          <c:h val="9.9154078646672361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9836CED-F966-4C62-8BDB-16567D757F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EFE02DB-0C69-419A-926E-35AF909F10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28337-7F4D-4B20-B42C-F170E24D20F7}" type="datetimeFigureOut">
              <a:rPr kumimoji="1" lang="ja-JP" altLang="en-US" smtClean="0"/>
              <a:t>2021/11/22</a:t>
            </a:fld>
            <a:endParaRPr kumimoji="1" lang="ja-JP" altLang="en-US"/>
          </a:p>
        </p:txBody>
      </p:sp>
      <p:sp>
        <p:nvSpPr>
          <p:cNvPr id="4" name="フッター プレースホルダー 3">
            <a:extLst>
              <a:ext uri="{FF2B5EF4-FFF2-40B4-BE49-F238E27FC236}">
                <a16:creationId xmlns:a16="http://schemas.microsoft.com/office/drawing/2014/main" id="{E5C4FAA7-5E7F-4F2A-A0BF-2BE96608DD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F14CEDE4-1DDE-42F4-990A-0E87C1E0D8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60EBBE-81F0-4046-B522-7976214BA4C4}" type="slidenum">
              <a:rPr kumimoji="1" lang="ja-JP" altLang="en-US" smtClean="0"/>
              <a:t>‹#›</a:t>
            </a:fld>
            <a:endParaRPr kumimoji="1" lang="ja-JP" altLang="en-US"/>
          </a:p>
        </p:txBody>
      </p:sp>
    </p:spTree>
    <p:extLst>
      <p:ext uri="{BB962C8B-B14F-4D97-AF65-F5344CB8AC3E}">
        <p14:creationId xmlns:p14="http://schemas.microsoft.com/office/powerpoint/2010/main" val="21810847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1448D-9859-409A-8A77-A9E492EBC18C}" type="datetimeFigureOut">
              <a:rPr kumimoji="1" lang="ja-JP" altLang="en-US" smtClean="0"/>
              <a:t>2021/11/22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B3E09-2B39-47AA-83C4-16491D057BBF}" type="slidenum">
              <a:rPr kumimoji="1" lang="ja-JP" altLang="en-US" smtClean="0"/>
              <a:t>‹#›</a:t>
            </a:fld>
            <a:endParaRPr kumimoji="1" lang="ja-JP" altLang="en-US"/>
          </a:p>
        </p:txBody>
      </p:sp>
    </p:spTree>
    <p:extLst>
      <p:ext uri="{BB962C8B-B14F-4D97-AF65-F5344CB8AC3E}">
        <p14:creationId xmlns:p14="http://schemas.microsoft.com/office/powerpoint/2010/main" val="24183380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0</a:t>
            </a:fld>
            <a:endParaRPr kumimoji="1" lang="ja-JP" altLang="en-US"/>
          </a:p>
        </p:txBody>
      </p:sp>
    </p:spTree>
    <p:extLst>
      <p:ext uri="{BB962C8B-B14F-4D97-AF65-F5344CB8AC3E}">
        <p14:creationId xmlns:p14="http://schemas.microsoft.com/office/powerpoint/2010/main" val="372248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29</a:t>
            </a:fld>
            <a:endParaRPr kumimoji="1" lang="ja-JP" altLang="en-US"/>
          </a:p>
        </p:txBody>
      </p:sp>
    </p:spTree>
    <p:extLst>
      <p:ext uri="{BB962C8B-B14F-4D97-AF65-F5344CB8AC3E}">
        <p14:creationId xmlns:p14="http://schemas.microsoft.com/office/powerpoint/2010/main" val="48138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30</a:t>
            </a:fld>
            <a:endParaRPr kumimoji="1" lang="ja-JP" altLang="en-US"/>
          </a:p>
        </p:txBody>
      </p:sp>
    </p:spTree>
    <p:extLst>
      <p:ext uri="{BB962C8B-B14F-4D97-AF65-F5344CB8AC3E}">
        <p14:creationId xmlns:p14="http://schemas.microsoft.com/office/powerpoint/2010/main" val="3871893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36</a:t>
            </a:fld>
            <a:endParaRPr kumimoji="1" lang="ja-JP" altLang="en-US"/>
          </a:p>
        </p:txBody>
      </p:sp>
    </p:spTree>
    <p:extLst>
      <p:ext uri="{BB962C8B-B14F-4D97-AF65-F5344CB8AC3E}">
        <p14:creationId xmlns:p14="http://schemas.microsoft.com/office/powerpoint/2010/main" val="362698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37</a:t>
            </a:fld>
            <a:endParaRPr kumimoji="1" lang="ja-JP" altLang="en-US"/>
          </a:p>
        </p:txBody>
      </p:sp>
    </p:spTree>
    <p:extLst>
      <p:ext uri="{BB962C8B-B14F-4D97-AF65-F5344CB8AC3E}">
        <p14:creationId xmlns:p14="http://schemas.microsoft.com/office/powerpoint/2010/main" val="152624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41</a:t>
            </a:fld>
            <a:endParaRPr kumimoji="1" lang="ja-JP" altLang="en-US"/>
          </a:p>
        </p:txBody>
      </p:sp>
    </p:spTree>
    <p:extLst>
      <p:ext uri="{BB962C8B-B14F-4D97-AF65-F5344CB8AC3E}">
        <p14:creationId xmlns:p14="http://schemas.microsoft.com/office/powerpoint/2010/main" val="3901560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42</a:t>
            </a:fld>
            <a:endParaRPr kumimoji="1" lang="ja-JP" altLang="en-US"/>
          </a:p>
        </p:txBody>
      </p:sp>
    </p:spTree>
    <p:extLst>
      <p:ext uri="{BB962C8B-B14F-4D97-AF65-F5344CB8AC3E}">
        <p14:creationId xmlns:p14="http://schemas.microsoft.com/office/powerpoint/2010/main" val="713387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43</a:t>
            </a:fld>
            <a:endParaRPr kumimoji="1" lang="ja-JP" altLang="en-US"/>
          </a:p>
        </p:txBody>
      </p:sp>
    </p:spTree>
    <p:extLst>
      <p:ext uri="{BB962C8B-B14F-4D97-AF65-F5344CB8AC3E}">
        <p14:creationId xmlns:p14="http://schemas.microsoft.com/office/powerpoint/2010/main" val="2689715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45</a:t>
            </a:fld>
            <a:endParaRPr kumimoji="1" lang="ja-JP" altLang="en-US"/>
          </a:p>
        </p:txBody>
      </p:sp>
    </p:spTree>
    <p:extLst>
      <p:ext uri="{BB962C8B-B14F-4D97-AF65-F5344CB8AC3E}">
        <p14:creationId xmlns:p14="http://schemas.microsoft.com/office/powerpoint/2010/main" val="4058278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引張試験の試験条件は、試験片の上下</a:t>
            </a:r>
            <a:r>
              <a:rPr kumimoji="1" lang="en-US" altLang="ja-JP" dirty="0"/>
              <a:t>25</a:t>
            </a:r>
            <a:r>
              <a:rPr kumimoji="1" lang="ja-JP" altLang="en-US" dirty="0"/>
              <a:t>ｍｍずつはさみ、引張速度は毎分１ｍｍで行いました。</a:t>
            </a:r>
            <a:endParaRPr kumimoji="1" lang="en-US" altLang="ja-JP" dirty="0"/>
          </a:p>
          <a:p>
            <a:r>
              <a:rPr kumimoji="1" lang="ja-JP" altLang="en-US" dirty="0"/>
              <a:t>試験結果から、引張強さとヤング率を算出し、</a:t>
            </a:r>
            <a:r>
              <a:rPr kumimoji="1" lang="en-US" altLang="ja-JP" dirty="0"/>
              <a:t>CFF</a:t>
            </a:r>
            <a:r>
              <a:rPr kumimoji="1" lang="ja-JP" altLang="en-US" dirty="0"/>
              <a:t>の挿入本数に対して、引張強さとヤング率がどの程度向上するのかをグラフ化します。</a:t>
            </a:r>
            <a:endParaRPr kumimoji="1" lang="en-US" altLang="ja-JP" dirty="0"/>
          </a:p>
          <a:p>
            <a:r>
              <a:rPr kumimoji="1" lang="ja-JP" altLang="en-US" dirty="0"/>
              <a:t>また、穴の開いていない試験片と比較することで、実際に必要な</a:t>
            </a:r>
            <a:r>
              <a:rPr kumimoji="1" lang="en-US" altLang="ja-JP" dirty="0"/>
              <a:t>CFF</a:t>
            </a:r>
            <a:r>
              <a:rPr kumimoji="1" lang="ja-JP" altLang="en-US" dirty="0"/>
              <a:t>の挿入本数を考察します。</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46</a:t>
            </a:fld>
            <a:endParaRPr kumimoji="1" lang="ja-JP" altLang="en-US"/>
          </a:p>
        </p:txBody>
      </p:sp>
    </p:spTree>
    <p:extLst>
      <p:ext uri="{BB962C8B-B14F-4D97-AF65-F5344CB8AC3E}">
        <p14:creationId xmlns:p14="http://schemas.microsoft.com/office/powerpoint/2010/main" val="3555255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47</a:t>
            </a:fld>
            <a:endParaRPr kumimoji="1" lang="ja-JP" altLang="en-US"/>
          </a:p>
        </p:txBody>
      </p:sp>
    </p:spTree>
    <p:extLst>
      <p:ext uri="{BB962C8B-B14F-4D97-AF65-F5344CB8AC3E}">
        <p14:creationId xmlns:p14="http://schemas.microsoft.com/office/powerpoint/2010/main" val="2692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a:t>
            </a:fld>
            <a:endParaRPr kumimoji="1" lang="ja-JP" altLang="en-US"/>
          </a:p>
        </p:txBody>
      </p:sp>
    </p:spTree>
    <p:extLst>
      <p:ext uri="{BB962C8B-B14F-4D97-AF65-F5344CB8AC3E}">
        <p14:creationId xmlns:p14="http://schemas.microsoft.com/office/powerpoint/2010/main" val="2590610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48</a:t>
            </a:fld>
            <a:endParaRPr kumimoji="1" lang="ja-JP" altLang="en-US"/>
          </a:p>
        </p:txBody>
      </p:sp>
    </p:spTree>
    <p:extLst>
      <p:ext uri="{BB962C8B-B14F-4D97-AF65-F5344CB8AC3E}">
        <p14:creationId xmlns:p14="http://schemas.microsoft.com/office/powerpoint/2010/main" val="2322318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49</a:t>
            </a:fld>
            <a:endParaRPr kumimoji="1" lang="ja-JP" altLang="en-US"/>
          </a:p>
        </p:txBody>
      </p:sp>
    </p:spTree>
    <p:extLst>
      <p:ext uri="{BB962C8B-B14F-4D97-AF65-F5344CB8AC3E}">
        <p14:creationId xmlns:p14="http://schemas.microsoft.com/office/powerpoint/2010/main" val="3423157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50</a:t>
            </a:fld>
            <a:endParaRPr kumimoji="1" lang="ja-JP" altLang="en-US"/>
          </a:p>
        </p:txBody>
      </p:sp>
    </p:spTree>
    <p:extLst>
      <p:ext uri="{BB962C8B-B14F-4D97-AF65-F5344CB8AC3E}">
        <p14:creationId xmlns:p14="http://schemas.microsoft.com/office/powerpoint/2010/main" val="1573939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51</a:t>
            </a:fld>
            <a:endParaRPr kumimoji="1" lang="ja-JP" altLang="en-US"/>
          </a:p>
        </p:txBody>
      </p:sp>
    </p:spTree>
    <p:extLst>
      <p:ext uri="{BB962C8B-B14F-4D97-AF65-F5344CB8AC3E}">
        <p14:creationId xmlns:p14="http://schemas.microsoft.com/office/powerpoint/2010/main" val="2564347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52</a:t>
            </a:fld>
            <a:endParaRPr kumimoji="1" lang="ja-JP" altLang="en-US"/>
          </a:p>
        </p:txBody>
      </p:sp>
    </p:spTree>
    <p:extLst>
      <p:ext uri="{BB962C8B-B14F-4D97-AF65-F5344CB8AC3E}">
        <p14:creationId xmlns:p14="http://schemas.microsoft.com/office/powerpoint/2010/main" val="1750364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53</a:t>
            </a:fld>
            <a:endParaRPr kumimoji="1" lang="ja-JP" altLang="en-US"/>
          </a:p>
        </p:txBody>
      </p:sp>
    </p:spTree>
    <p:extLst>
      <p:ext uri="{BB962C8B-B14F-4D97-AF65-F5344CB8AC3E}">
        <p14:creationId xmlns:p14="http://schemas.microsoft.com/office/powerpoint/2010/main" val="743577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a:t>
            </a:fld>
            <a:endParaRPr kumimoji="1" lang="ja-JP" altLang="en-US"/>
          </a:p>
        </p:txBody>
      </p:sp>
    </p:spTree>
    <p:extLst>
      <p:ext uri="{BB962C8B-B14F-4D97-AF65-F5344CB8AC3E}">
        <p14:creationId xmlns:p14="http://schemas.microsoft.com/office/powerpoint/2010/main" val="1208028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a:t>
            </a:fld>
            <a:endParaRPr kumimoji="1" lang="ja-JP" altLang="en-US"/>
          </a:p>
        </p:txBody>
      </p:sp>
    </p:spTree>
    <p:extLst>
      <p:ext uri="{BB962C8B-B14F-4D97-AF65-F5344CB8AC3E}">
        <p14:creationId xmlns:p14="http://schemas.microsoft.com/office/powerpoint/2010/main" val="338983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a:t>
            </a:fld>
            <a:endParaRPr kumimoji="1" lang="ja-JP" altLang="en-US"/>
          </a:p>
        </p:txBody>
      </p:sp>
    </p:spTree>
    <p:extLst>
      <p:ext uri="{BB962C8B-B14F-4D97-AF65-F5344CB8AC3E}">
        <p14:creationId xmlns:p14="http://schemas.microsoft.com/office/powerpoint/2010/main" val="355907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a:t>
            </a:fld>
            <a:endParaRPr kumimoji="1" lang="ja-JP" altLang="en-US"/>
          </a:p>
        </p:txBody>
      </p:sp>
    </p:spTree>
    <p:extLst>
      <p:ext uri="{BB962C8B-B14F-4D97-AF65-F5344CB8AC3E}">
        <p14:creationId xmlns:p14="http://schemas.microsoft.com/office/powerpoint/2010/main" val="1500741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07B3E09-2B39-47AA-83C4-16491D057BBF}" type="slidenum">
              <a:rPr kumimoji="1" lang="ja-JP" altLang="en-US" smtClean="0"/>
              <a:t>6</a:t>
            </a:fld>
            <a:endParaRPr kumimoji="1" lang="ja-JP" altLang="en-US"/>
          </a:p>
        </p:txBody>
      </p:sp>
    </p:spTree>
    <p:extLst>
      <p:ext uri="{BB962C8B-B14F-4D97-AF65-F5344CB8AC3E}">
        <p14:creationId xmlns:p14="http://schemas.microsoft.com/office/powerpoint/2010/main" val="3065652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7</a:t>
            </a:fld>
            <a:endParaRPr kumimoji="1" lang="ja-JP" altLang="en-US"/>
          </a:p>
        </p:txBody>
      </p:sp>
    </p:spTree>
    <p:extLst>
      <p:ext uri="{BB962C8B-B14F-4D97-AF65-F5344CB8AC3E}">
        <p14:creationId xmlns:p14="http://schemas.microsoft.com/office/powerpoint/2010/main" val="3805885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10</a:t>
            </a:fld>
            <a:endParaRPr kumimoji="1" lang="ja-JP" altLang="en-US"/>
          </a:p>
        </p:txBody>
      </p:sp>
    </p:spTree>
    <p:extLst>
      <p:ext uri="{BB962C8B-B14F-4D97-AF65-F5344CB8AC3E}">
        <p14:creationId xmlns:p14="http://schemas.microsoft.com/office/powerpoint/2010/main" val="3867825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0298689-48CD-4259-9038-2217EF5F099A}" type="datetime1">
              <a:rPr kumimoji="1" lang="ja-JP" altLang="en-US" smtClean="0"/>
              <a:t>2021/11/22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54690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60420E-1B00-40F3-A135-033FB5DC59C2}" type="datetime1">
              <a:rPr kumimoji="1" lang="ja-JP" altLang="en-US" smtClean="0"/>
              <a:t>2021/11/22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90489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D2835C8-0161-4371-80E8-4A98500FE8B9}" type="datetime1">
              <a:rPr kumimoji="1" lang="ja-JP" altLang="en-US" smtClean="0"/>
              <a:t>2021/11/22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62276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1FBB24-30E9-4B4C-A6F8-6B7289BFFA8D}" type="datetime1">
              <a:rPr kumimoji="1" lang="ja-JP" altLang="en-US" smtClean="0"/>
              <a:t>2021/11/22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6718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1F81CF9-59EF-4BE6-9E9F-207C6C251F56}" type="datetime1">
              <a:rPr kumimoji="1" lang="ja-JP" altLang="en-US" smtClean="0"/>
              <a:t>2021/11/22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799787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C1F28FB-F01A-4A62-862D-CB4444A06E7A}" type="datetime1">
              <a:rPr kumimoji="1" lang="ja-JP" altLang="en-US" smtClean="0"/>
              <a:t>2021/11/22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78467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A2A1D13-52AA-4362-8188-CF87C833908C}" type="datetime1">
              <a:rPr kumimoji="1" lang="ja-JP" altLang="en-US" smtClean="0"/>
              <a:t>2021/11/22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766206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61905A0-9A07-42C2-ABD5-A9B0025E8BAB}" type="datetime1">
              <a:rPr kumimoji="1" lang="ja-JP" altLang="en-US" smtClean="0"/>
              <a:t>2021/11/22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66830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FADB2-0FB9-4CC2-A0C6-E62B1201C266}" type="datetime1">
              <a:rPr kumimoji="1" lang="ja-JP" altLang="en-US" smtClean="0"/>
              <a:t>2021/11/22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3075742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4394B58-FB0D-401D-8F63-B0BD4E2BAC3C}" type="datetime1">
              <a:rPr kumimoji="1" lang="ja-JP" altLang="en-US" smtClean="0"/>
              <a:t>2021/11/22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76731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238E92F-BAF6-4146-8323-E44CC04B5451}" type="datetime1">
              <a:rPr kumimoji="1" lang="ja-JP" altLang="en-US" smtClean="0"/>
              <a:t>2021/11/22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46876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E453E-8FE5-4EB0-8BF7-F6B819EC1DA0}" type="datetime1">
              <a:rPr kumimoji="1" lang="ja-JP" altLang="en-US" smtClean="0"/>
              <a:t>2021/11/22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97607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hyperlink" Target="https://www.tomomarublog.com/rebar-lapjoint/639/"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0.png"/><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hyperlink" Target="http://www.nissan-arc.co.jp/service/006_F085.html" TargetMode="Externa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00.PNG"/><Relationship Id="rId4" Type="http://schemas.openxmlformats.org/officeDocument/2006/relationships/image" Target="../media/image2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32.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65.png"/><Relationship Id="rId7" Type="http://schemas.openxmlformats.org/officeDocument/2006/relationships/image" Target="../media/image3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20.png"/><Relationship Id="rId4" Type="http://schemas.openxmlformats.org/officeDocument/2006/relationships/image" Target="../media/image310.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0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4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1.emf"/><Relationship Id="rId4" Type="http://schemas.openxmlformats.org/officeDocument/2006/relationships/image" Target="../media/image330.png"/></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510.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540.png"/></Relationships>
</file>

<file path=ppt/slides/_rels/slide4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57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552" y="1804370"/>
            <a:ext cx="8097422" cy="1680674"/>
          </a:xfrm>
        </p:spPr>
        <p:txBody>
          <a:bodyPr>
            <a:noAutofit/>
          </a:bodyPr>
          <a:lstStyle/>
          <a:p>
            <a:pPr algn="l"/>
            <a:r>
              <a:rPr lang="ja-JP" altLang="en-US" sz="2400" dirty="0">
                <a:latin typeface="+mn-ea"/>
                <a:ea typeface="+mn-ea"/>
              </a:rPr>
              <a:t>進捗報告</a:t>
            </a:r>
            <a:r>
              <a:rPr lang="ja-JP" altLang="en-US" sz="2400">
                <a:latin typeface="+mn-ea"/>
                <a:ea typeface="+mn-ea"/>
              </a:rPr>
              <a:t>｜</a:t>
            </a:r>
            <a:r>
              <a:rPr lang="en-US" altLang="ja-JP" sz="2400" dirty="0">
                <a:latin typeface="+mn-ea"/>
                <a:ea typeface="+mn-ea"/>
              </a:rPr>
              <a:t>2021/11/22</a:t>
            </a:r>
            <a:br>
              <a:rPr lang="en-US" altLang="ja-JP" sz="2400" dirty="0">
                <a:latin typeface="+mn-ea"/>
                <a:ea typeface="+mn-ea"/>
              </a:rPr>
            </a:br>
            <a:br>
              <a:rPr lang="en-US" altLang="ja-JP" sz="600" b="1" dirty="0">
                <a:latin typeface="+mn-ea"/>
                <a:ea typeface="+mn-ea"/>
              </a:rPr>
            </a:br>
            <a:r>
              <a:rPr lang="ja-JP" altLang="en-US" sz="2400" b="1" dirty="0">
                <a:latin typeface="+mn-ea"/>
                <a:ea typeface="+mn-ea"/>
              </a:rPr>
              <a:t>厚さ方向繊維配置による熱溶解積層</a:t>
            </a:r>
            <a:r>
              <a:rPr lang="en-US" altLang="ja-JP" sz="2400" b="1" dirty="0">
                <a:latin typeface="+mn-ea"/>
                <a:ea typeface="+mn-ea"/>
              </a:rPr>
              <a:t>3D</a:t>
            </a:r>
            <a:r>
              <a:rPr lang="ja-JP" altLang="en-US" sz="2400" b="1" dirty="0">
                <a:latin typeface="+mn-ea"/>
                <a:ea typeface="+mn-ea"/>
              </a:rPr>
              <a:t>プリント層間強化</a:t>
            </a:r>
          </a:p>
        </p:txBody>
      </p:sp>
      <p:sp>
        <p:nvSpPr>
          <p:cNvPr id="12" name="正方形/長方形 11">
            <a:extLst>
              <a:ext uri="{FF2B5EF4-FFF2-40B4-BE49-F238E27FC236}">
                <a16:creationId xmlns:a16="http://schemas.microsoft.com/office/drawing/2014/main" id="{198B6C27-CE3C-4BC1-8448-BAEBA4C39134}"/>
              </a:ext>
            </a:extLst>
          </p:cNvPr>
          <p:cNvSpPr/>
          <p:nvPr/>
        </p:nvSpPr>
        <p:spPr>
          <a:xfrm>
            <a:off x="691605" y="3480602"/>
            <a:ext cx="7810843" cy="312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E0E1308-48E6-4688-84A1-CD449F7082C4}"/>
              </a:ext>
            </a:extLst>
          </p:cNvPr>
          <p:cNvSpPr/>
          <p:nvPr/>
        </p:nvSpPr>
        <p:spPr>
          <a:xfrm rot="10800000">
            <a:off x="0" y="5996905"/>
            <a:ext cx="9144000" cy="90872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EC591857-EE5D-4CC4-BB13-E712E4DEF92D}"/>
              </a:ext>
            </a:extLst>
          </p:cNvPr>
          <p:cNvSpPr txBox="1"/>
          <p:nvPr/>
        </p:nvSpPr>
        <p:spPr>
          <a:xfrm>
            <a:off x="919884" y="6161453"/>
            <a:ext cx="4144274" cy="584775"/>
          </a:xfrm>
          <a:prstGeom prst="rect">
            <a:avLst/>
          </a:prstGeom>
          <a:noFill/>
          <a:ln>
            <a:noFill/>
          </a:ln>
        </p:spPr>
        <p:txBody>
          <a:bodyPr wrap="square" rtlCol="0" anchor="ctr">
            <a:spAutoFit/>
          </a:bodyPr>
          <a:lstStyle/>
          <a:p>
            <a:r>
              <a:rPr lang="en-US" altLang="ja-JP" sz="1600" dirty="0">
                <a:solidFill>
                  <a:schemeClr val="bg1"/>
                </a:solidFill>
                <a:latin typeface="Times New Roman" panose="02020603050405020304" pitchFamily="18" charset="0"/>
                <a:cs typeface="Times New Roman" panose="02020603050405020304" pitchFamily="18" charset="0"/>
              </a:rPr>
              <a:t>Tokyo University of Science</a:t>
            </a:r>
          </a:p>
          <a:p>
            <a:r>
              <a:rPr lang="en-US" altLang="ja-JP" sz="1600" dirty="0">
                <a:solidFill>
                  <a:schemeClr val="bg1"/>
                </a:solidFill>
                <a:latin typeface="Times New Roman" panose="02020603050405020304" pitchFamily="18" charset="0"/>
                <a:cs typeface="Times New Roman" panose="02020603050405020304" pitchFamily="18" charset="0"/>
              </a:rPr>
              <a:t>Matsuzaki laboratory</a:t>
            </a:r>
            <a:endParaRPr lang="ja-JP" altLang="en-US" sz="1600" dirty="0">
              <a:solidFill>
                <a:schemeClr val="bg1"/>
              </a:solidFill>
              <a:latin typeface="Times New Roman" panose="02020603050405020304" pitchFamily="18" charset="0"/>
              <a:cs typeface="Times New Roman" panose="02020603050405020304" pitchFamily="18" charset="0"/>
            </a:endParaRPr>
          </a:p>
        </p:txBody>
      </p:sp>
      <p:pic>
        <p:nvPicPr>
          <p:cNvPr id="9" name="図 8">
            <a:extLst>
              <a:ext uri="{FF2B5EF4-FFF2-40B4-BE49-F238E27FC236}">
                <a16:creationId xmlns:a16="http://schemas.microsoft.com/office/drawing/2014/main" id="{490527B6-0EBB-46E6-80C5-7431588A2A9F}"/>
              </a:ext>
            </a:extLst>
          </p:cNvPr>
          <p:cNvPicPr>
            <a:picLocks noChangeAspect="1"/>
          </p:cNvPicPr>
          <p:nvPr/>
        </p:nvPicPr>
        <p:blipFill rotWithShape="1">
          <a:blip r:embed="rId3">
            <a:extLst>
              <a:ext uri="{28A0092B-C50C-407E-A947-70E740481C1C}">
                <a14:useLocalDpi xmlns:a14="http://schemas.microsoft.com/office/drawing/2010/main" val="0"/>
              </a:ext>
            </a:extLst>
          </a:blip>
          <a:srcRect l="13234" t="15757" r="13090" b="14470"/>
          <a:stretch/>
        </p:blipFill>
        <p:spPr>
          <a:xfrm>
            <a:off x="138191" y="6071753"/>
            <a:ext cx="830224" cy="786247"/>
          </a:xfrm>
          <a:prstGeom prst="rect">
            <a:avLst/>
          </a:prstGeom>
        </p:spPr>
      </p:pic>
      <p:sp>
        <p:nvSpPr>
          <p:cNvPr id="10" name="正方形/長方形 9">
            <a:extLst>
              <a:ext uri="{FF2B5EF4-FFF2-40B4-BE49-F238E27FC236}">
                <a16:creationId xmlns:a16="http://schemas.microsoft.com/office/drawing/2014/main" id="{4C3B8F74-4EF5-4245-9CE9-21CCF5337406}"/>
              </a:ext>
            </a:extLst>
          </p:cNvPr>
          <p:cNvSpPr/>
          <p:nvPr/>
        </p:nvSpPr>
        <p:spPr>
          <a:xfrm>
            <a:off x="-1" y="0"/>
            <a:ext cx="9144001" cy="8552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3F45341-1A60-4A8D-9F85-6E83AE02E545}"/>
              </a:ext>
            </a:extLst>
          </p:cNvPr>
          <p:cNvSpPr txBox="1"/>
          <p:nvPr/>
        </p:nvSpPr>
        <p:spPr>
          <a:xfrm>
            <a:off x="3681453" y="3687145"/>
            <a:ext cx="4820995" cy="830997"/>
          </a:xfrm>
          <a:prstGeom prst="rect">
            <a:avLst/>
          </a:prstGeom>
          <a:noFill/>
        </p:spPr>
        <p:txBody>
          <a:bodyPr wrap="square" rtlCol="0">
            <a:spAutoFit/>
          </a:bodyPr>
          <a:lstStyle/>
          <a:p>
            <a:pPr algn="r">
              <a:lnSpc>
                <a:spcPct val="100000"/>
              </a:lnSpc>
            </a:pPr>
            <a:r>
              <a:rPr lang="ja-JP" altLang="en-US" sz="1600" dirty="0">
                <a:latin typeface="+mn-ea"/>
              </a:rPr>
              <a:t>東京理科大学大学院 理工学研究科 機械工学専攻</a:t>
            </a:r>
            <a:endParaRPr lang="en-US" altLang="ja-JP" sz="1600" dirty="0">
              <a:latin typeface="+mn-ea"/>
            </a:endParaRPr>
          </a:p>
          <a:p>
            <a:pPr algn="r">
              <a:lnSpc>
                <a:spcPct val="100000"/>
              </a:lnSpc>
            </a:pPr>
            <a:r>
              <a:rPr lang="ja-JP" altLang="en-US" sz="1600" dirty="0">
                <a:latin typeface="+mn-ea"/>
              </a:rPr>
              <a:t>知的材料構造研究室</a:t>
            </a:r>
            <a:endParaRPr lang="en-US" altLang="ja-JP" sz="1600" dirty="0">
              <a:latin typeface="+mn-ea"/>
            </a:endParaRPr>
          </a:p>
          <a:p>
            <a:pPr algn="r">
              <a:lnSpc>
                <a:spcPct val="100000"/>
              </a:lnSpc>
            </a:pPr>
            <a:r>
              <a:rPr lang="ja-JP" altLang="en-US" sz="1600" dirty="0">
                <a:latin typeface="+mn-ea"/>
              </a:rPr>
              <a:t>梶本 純平</a:t>
            </a:r>
            <a:endParaRPr kumimoji="1" lang="ja-JP" altLang="en-US" sz="1600" dirty="0"/>
          </a:p>
        </p:txBody>
      </p:sp>
    </p:spTree>
    <p:extLst>
      <p:ext uri="{BB962C8B-B14F-4D97-AF65-F5344CB8AC3E}">
        <p14:creationId xmlns:p14="http://schemas.microsoft.com/office/powerpoint/2010/main" val="3321886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AD6FA-1109-B745-B7E7-0A171461BD33}"/>
              </a:ext>
            </a:extLst>
          </p:cNvPr>
          <p:cNvSpPr>
            <a:spLocks noGrp="1"/>
          </p:cNvSpPr>
          <p:nvPr>
            <p:ph type="title"/>
          </p:nvPr>
        </p:nvSpPr>
        <p:spPr/>
        <p:txBody>
          <a:bodyPr/>
          <a:lstStyle/>
          <a:p>
            <a:r>
              <a:rPr kumimoji="1" lang="ja-JP" altLang="en-US"/>
              <a:t>行ったこと</a:t>
            </a:r>
          </a:p>
        </p:txBody>
      </p:sp>
      <p:sp>
        <p:nvSpPr>
          <p:cNvPr id="3" name="コンテンツ プレースホルダー 2">
            <a:extLst>
              <a:ext uri="{FF2B5EF4-FFF2-40B4-BE49-F238E27FC236}">
                <a16:creationId xmlns:a16="http://schemas.microsoft.com/office/drawing/2014/main" id="{EDD7DA9C-9B65-B54A-A9BF-DEED3F549FC8}"/>
              </a:ext>
            </a:extLst>
          </p:cNvPr>
          <p:cNvSpPr>
            <a:spLocks noGrp="1"/>
          </p:cNvSpPr>
          <p:nvPr>
            <p:ph idx="1"/>
          </p:nvPr>
        </p:nvSpPr>
        <p:spPr/>
        <p:txBody>
          <a:bodyPr/>
          <a:lstStyle/>
          <a:p>
            <a:r>
              <a:rPr kumimoji="1" lang="ja-JP" altLang="en-US"/>
              <a:t>物性値などを見直して解析を行った．</a:t>
            </a:r>
            <a:endParaRPr kumimoji="1" lang="en-US" altLang="ja-JP" dirty="0"/>
          </a:p>
          <a:p>
            <a:endParaRPr kumimoji="1" lang="en-US" altLang="ja-JP" dirty="0"/>
          </a:p>
        </p:txBody>
      </p:sp>
    </p:spTree>
    <p:extLst>
      <p:ext uri="{BB962C8B-B14F-4D97-AF65-F5344CB8AC3E}">
        <p14:creationId xmlns:p14="http://schemas.microsoft.com/office/powerpoint/2010/main" val="375853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91678"/>
            <a:ext cx="8078869" cy="461665"/>
          </a:xfrm>
          <a:prstGeom prst="rect">
            <a:avLst/>
          </a:prstGeom>
          <a:noFill/>
        </p:spPr>
        <p:txBody>
          <a:bodyPr wrap="square" rtlCol="0">
            <a:spAutoFit/>
          </a:bodyPr>
          <a:lstStyle/>
          <a:p>
            <a:r>
              <a:rPr kumimoji="1" lang="ja-JP" altLang="en-US" sz="2400" b="1">
                <a:solidFill>
                  <a:schemeClr val="accent1">
                    <a:lumMod val="50000"/>
                  </a:schemeClr>
                </a:solidFill>
                <a:latin typeface="Arial" panose="020B0604020202020204" pitchFamily="34" charset="0"/>
                <a:cs typeface="Arial" panose="020B0604020202020204" pitchFamily="34" charset="0"/>
              </a:rPr>
              <a:t>解析モデル</a:t>
            </a:r>
            <a:endParaRPr kumimoji="1" lang="en-US" altLang="ja-JP" sz="2400" dirty="0">
              <a:solidFill>
                <a:schemeClr val="accent1">
                  <a:lumMod val="50000"/>
                </a:schemeClr>
              </a:solidFill>
              <a:latin typeface="Arial" panose="020B0604020202020204" pitchFamily="34" charset="0"/>
              <a:cs typeface="Arial" panose="020B0604020202020204" pitchFamily="34" charset="0"/>
            </a:endParaRPr>
          </a:p>
        </p:txBody>
      </p:sp>
      <p:pic>
        <p:nvPicPr>
          <p:cNvPr id="3" name="図 2" descr="白いバックグラウンドのスクリーンショット&#10;&#10;低い精度で自動的に生成された説明">
            <a:extLst>
              <a:ext uri="{FF2B5EF4-FFF2-40B4-BE49-F238E27FC236}">
                <a16:creationId xmlns:a16="http://schemas.microsoft.com/office/drawing/2014/main" id="{9B9E96BB-6F18-6F4D-841C-42665F05E09C}"/>
              </a:ext>
            </a:extLst>
          </p:cNvPr>
          <p:cNvPicPr>
            <a:picLocks noChangeAspect="1"/>
          </p:cNvPicPr>
          <p:nvPr/>
        </p:nvPicPr>
        <p:blipFill rotWithShape="1">
          <a:blip r:embed="rId3">
            <a:extLst>
              <a:ext uri="{28A0092B-C50C-407E-A947-70E740481C1C}">
                <a14:useLocalDpi xmlns:a14="http://schemas.microsoft.com/office/drawing/2010/main" val="0"/>
              </a:ext>
            </a:extLst>
          </a:blip>
          <a:srcRect l="2325" t="11724" r="1930" b="12312"/>
          <a:stretch/>
        </p:blipFill>
        <p:spPr>
          <a:xfrm rot="5400000">
            <a:off x="-765939" y="3165467"/>
            <a:ext cx="5436055" cy="768511"/>
          </a:xfrm>
          <a:prstGeom prst="rect">
            <a:avLst/>
          </a:prstGeom>
        </p:spPr>
      </p:pic>
      <p:pic>
        <p:nvPicPr>
          <p:cNvPr id="5" name="図 4" descr="パソコンの画面&#10;&#10;中程度の精度で自動的に生成された説明">
            <a:extLst>
              <a:ext uri="{FF2B5EF4-FFF2-40B4-BE49-F238E27FC236}">
                <a16:creationId xmlns:a16="http://schemas.microsoft.com/office/drawing/2014/main" id="{65F782EE-3248-364D-9F9F-0C5BAED87107}"/>
              </a:ext>
            </a:extLst>
          </p:cNvPr>
          <p:cNvPicPr>
            <a:picLocks noChangeAspect="1"/>
          </p:cNvPicPr>
          <p:nvPr/>
        </p:nvPicPr>
        <p:blipFill rotWithShape="1">
          <a:blip r:embed="rId4">
            <a:extLst>
              <a:ext uri="{28A0092B-C50C-407E-A947-70E740481C1C}">
                <a14:useLocalDpi xmlns:a14="http://schemas.microsoft.com/office/drawing/2010/main" val="0"/>
              </a:ext>
            </a:extLst>
          </a:blip>
          <a:srcRect l="2325" t="9579" r="1930" b="9473"/>
          <a:stretch/>
        </p:blipFill>
        <p:spPr>
          <a:xfrm rot="5400000">
            <a:off x="1761502" y="3165467"/>
            <a:ext cx="5436057" cy="768510"/>
          </a:xfrm>
          <a:prstGeom prst="rect">
            <a:avLst/>
          </a:prstGeom>
        </p:spPr>
      </p:pic>
      <p:pic>
        <p:nvPicPr>
          <p:cNvPr id="7" name="図 6" descr="持つ, 時計, 選手, 男 が含まれている画像&#10;&#10;自動的に生成された説明">
            <a:extLst>
              <a:ext uri="{FF2B5EF4-FFF2-40B4-BE49-F238E27FC236}">
                <a16:creationId xmlns:a16="http://schemas.microsoft.com/office/drawing/2014/main" id="{E24AFC40-F9BE-4442-956F-8CCFB2F4982C}"/>
              </a:ext>
            </a:extLst>
          </p:cNvPr>
          <p:cNvPicPr>
            <a:picLocks noChangeAspect="1"/>
          </p:cNvPicPr>
          <p:nvPr/>
        </p:nvPicPr>
        <p:blipFill rotWithShape="1">
          <a:blip r:embed="rId5">
            <a:extLst>
              <a:ext uri="{28A0092B-C50C-407E-A947-70E740481C1C}">
                <a14:useLocalDpi xmlns:a14="http://schemas.microsoft.com/office/drawing/2010/main" val="0"/>
              </a:ext>
            </a:extLst>
          </a:blip>
          <a:srcRect l="1931" t="9571" r="2325" b="12998"/>
          <a:stretch/>
        </p:blipFill>
        <p:spPr>
          <a:xfrm rot="16200000">
            <a:off x="4309496" y="3165468"/>
            <a:ext cx="5436056" cy="768508"/>
          </a:xfrm>
          <a:prstGeom prst="rect">
            <a:avLst/>
          </a:prstGeom>
        </p:spPr>
      </p:pic>
      <p:sp>
        <p:nvSpPr>
          <p:cNvPr id="8" name="テキスト ボックス 7">
            <a:extLst>
              <a:ext uri="{FF2B5EF4-FFF2-40B4-BE49-F238E27FC236}">
                <a16:creationId xmlns:a16="http://schemas.microsoft.com/office/drawing/2014/main" id="{5638CB57-3111-A446-84C3-C2BE19B98A66}"/>
              </a:ext>
            </a:extLst>
          </p:cNvPr>
          <p:cNvSpPr txBox="1"/>
          <p:nvPr/>
        </p:nvSpPr>
        <p:spPr>
          <a:xfrm>
            <a:off x="1378852" y="6361436"/>
            <a:ext cx="1005403" cy="369332"/>
          </a:xfrm>
          <a:prstGeom prst="rect">
            <a:avLst/>
          </a:prstGeom>
          <a:noFill/>
        </p:spPr>
        <p:txBody>
          <a:bodyPr wrap="none" rtlCol="0">
            <a:spAutoFit/>
          </a:bodyPr>
          <a:lstStyle/>
          <a:p>
            <a:r>
              <a:rPr kumimoji="1" lang="en-US" altLang="ja-JP" dirty="0"/>
              <a:t>CFRP1</a:t>
            </a:r>
            <a:r>
              <a:rPr kumimoji="1" lang="ja-JP" altLang="en-US"/>
              <a:t>本</a:t>
            </a:r>
          </a:p>
        </p:txBody>
      </p:sp>
      <p:sp>
        <p:nvSpPr>
          <p:cNvPr id="30" name="テキスト ボックス 29">
            <a:extLst>
              <a:ext uri="{FF2B5EF4-FFF2-40B4-BE49-F238E27FC236}">
                <a16:creationId xmlns:a16="http://schemas.microsoft.com/office/drawing/2014/main" id="{D6A2F34F-5BA4-6341-AC8B-EE491C201F04}"/>
              </a:ext>
            </a:extLst>
          </p:cNvPr>
          <p:cNvSpPr txBox="1"/>
          <p:nvPr/>
        </p:nvSpPr>
        <p:spPr>
          <a:xfrm>
            <a:off x="3950378" y="6361435"/>
            <a:ext cx="1005403" cy="369332"/>
          </a:xfrm>
          <a:prstGeom prst="rect">
            <a:avLst/>
          </a:prstGeom>
          <a:noFill/>
        </p:spPr>
        <p:txBody>
          <a:bodyPr wrap="none" rtlCol="0">
            <a:spAutoFit/>
          </a:bodyPr>
          <a:lstStyle/>
          <a:p>
            <a:r>
              <a:rPr kumimoji="1" lang="en-US" altLang="ja-JP" dirty="0"/>
              <a:t>CFRP2</a:t>
            </a:r>
            <a:r>
              <a:rPr kumimoji="1" lang="ja-JP" altLang="en-US"/>
              <a:t>本</a:t>
            </a:r>
          </a:p>
        </p:txBody>
      </p:sp>
      <p:sp>
        <p:nvSpPr>
          <p:cNvPr id="31" name="テキスト ボックス 30">
            <a:extLst>
              <a:ext uri="{FF2B5EF4-FFF2-40B4-BE49-F238E27FC236}">
                <a16:creationId xmlns:a16="http://schemas.microsoft.com/office/drawing/2014/main" id="{B303C8D8-0609-5E4A-B7F1-A048FCFB64B4}"/>
              </a:ext>
            </a:extLst>
          </p:cNvPr>
          <p:cNvSpPr txBox="1"/>
          <p:nvPr/>
        </p:nvSpPr>
        <p:spPr>
          <a:xfrm>
            <a:off x="5864360" y="6361433"/>
            <a:ext cx="2584362" cy="369332"/>
          </a:xfrm>
          <a:prstGeom prst="rect">
            <a:avLst/>
          </a:prstGeom>
          <a:noFill/>
        </p:spPr>
        <p:txBody>
          <a:bodyPr wrap="none" rtlCol="0">
            <a:spAutoFit/>
          </a:bodyPr>
          <a:lstStyle/>
          <a:p>
            <a:r>
              <a:rPr kumimoji="1" lang="en-US" altLang="ja-JP" dirty="0"/>
              <a:t>CFRP2</a:t>
            </a:r>
            <a:r>
              <a:rPr kumimoji="1" lang="ja-JP" altLang="en-US"/>
              <a:t>本</a:t>
            </a:r>
            <a:r>
              <a:rPr kumimoji="1" lang="en-US" altLang="ja-JP" dirty="0"/>
              <a:t>(</a:t>
            </a:r>
            <a:r>
              <a:rPr kumimoji="1" lang="ja-JP" altLang="en-US"/>
              <a:t>斜め方向あり</a:t>
            </a:r>
            <a:r>
              <a:rPr kumimoji="1" lang="en-US" altLang="ja-JP" dirty="0"/>
              <a:t>)</a:t>
            </a:r>
            <a:endParaRPr kumimoji="1" lang="ja-JP" altLang="en-US"/>
          </a:p>
        </p:txBody>
      </p:sp>
      <p:sp>
        <p:nvSpPr>
          <p:cNvPr id="10" name="テキスト ボックス 9">
            <a:extLst>
              <a:ext uri="{FF2B5EF4-FFF2-40B4-BE49-F238E27FC236}">
                <a16:creationId xmlns:a16="http://schemas.microsoft.com/office/drawing/2014/main" id="{5406DD93-4A01-FA43-834E-64FD0C308272}"/>
              </a:ext>
            </a:extLst>
          </p:cNvPr>
          <p:cNvSpPr txBox="1"/>
          <p:nvPr/>
        </p:nvSpPr>
        <p:spPr>
          <a:xfrm>
            <a:off x="606846" y="1715299"/>
            <a:ext cx="710451" cy="369332"/>
          </a:xfrm>
          <a:prstGeom prst="rect">
            <a:avLst/>
          </a:prstGeom>
          <a:noFill/>
        </p:spPr>
        <p:txBody>
          <a:bodyPr wrap="none" rtlCol="0">
            <a:spAutoFit/>
          </a:bodyPr>
          <a:lstStyle/>
          <a:p>
            <a:r>
              <a:rPr kumimoji="1" lang="en-US" altLang="ja-JP" dirty="0"/>
              <a:t>CFRP </a:t>
            </a:r>
            <a:endParaRPr kumimoji="1" lang="ja-JP" altLang="en-US"/>
          </a:p>
        </p:txBody>
      </p:sp>
      <p:sp>
        <p:nvSpPr>
          <p:cNvPr id="11" name="テキスト ボックス 10">
            <a:extLst>
              <a:ext uri="{FF2B5EF4-FFF2-40B4-BE49-F238E27FC236}">
                <a16:creationId xmlns:a16="http://schemas.microsoft.com/office/drawing/2014/main" id="{A57C2EE6-A742-074A-8558-689C7C1DA11A}"/>
              </a:ext>
            </a:extLst>
          </p:cNvPr>
          <p:cNvSpPr txBox="1"/>
          <p:nvPr/>
        </p:nvSpPr>
        <p:spPr>
          <a:xfrm>
            <a:off x="350916" y="2950144"/>
            <a:ext cx="995785" cy="369332"/>
          </a:xfrm>
          <a:prstGeom prst="rect">
            <a:avLst/>
          </a:prstGeom>
          <a:noFill/>
        </p:spPr>
        <p:txBody>
          <a:bodyPr wrap="none" rtlCol="0">
            <a:spAutoFit/>
          </a:bodyPr>
          <a:lstStyle/>
          <a:p>
            <a:r>
              <a:rPr kumimoji="1" lang="en-US" altLang="ja-JP" dirty="0"/>
              <a:t>PLA</a:t>
            </a:r>
            <a:r>
              <a:rPr kumimoji="1" lang="ja-JP" altLang="en-US"/>
              <a:t>樹脂</a:t>
            </a:r>
          </a:p>
        </p:txBody>
      </p:sp>
      <p:sp>
        <p:nvSpPr>
          <p:cNvPr id="12" name="テキスト ボックス 11">
            <a:extLst>
              <a:ext uri="{FF2B5EF4-FFF2-40B4-BE49-F238E27FC236}">
                <a16:creationId xmlns:a16="http://schemas.microsoft.com/office/drawing/2014/main" id="{CD0522AA-3CB0-7742-8213-7CA7323D5342}"/>
              </a:ext>
            </a:extLst>
          </p:cNvPr>
          <p:cNvSpPr txBox="1"/>
          <p:nvPr/>
        </p:nvSpPr>
        <p:spPr>
          <a:xfrm>
            <a:off x="2429920" y="1324829"/>
            <a:ext cx="1569660" cy="369332"/>
          </a:xfrm>
          <a:prstGeom prst="rect">
            <a:avLst/>
          </a:prstGeom>
          <a:noFill/>
        </p:spPr>
        <p:txBody>
          <a:bodyPr wrap="none" rtlCol="0">
            <a:spAutoFit/>
          </a:bodyPr>
          <a:lstStyle/>
          <a:p>
            <a:r>
              <a:rPr kumimoji="1" lang="ja-JP" altLang="en-US"/>
              <a:t>エポキシ樹脂</a:t>
            </a:r>
          </a:p>
        </p:txBody>
      </p:sp>
      <p:cxnSp>
        <p:nvCxnSpPr>
          <p:cNvPr id="15" name="直線コネクタ 14">
            <a:extLst>
              <a:ext uri="{FF2B5EF4-FFF2-40B4-BE49-F238E27FC236}">
                <a16:creationId xmlns:a16="http://schemas.microsoft.com/office/drawing/2014/main" id="{4A9433E5-40E6-D241-89C6-69C8EE2A8174}"/>
              </a:ext>
            </a:extLst>
          </p:cNvPr>
          <p:cNvCxnSpPr>
            <a:cxnSpLocks/>
          </p:cNvCxnSpPr>
          <p:nvPr/>
        </p:nvCxnSpPr>
        <p:spPr>
          <a:xfrm flipV="1">
            <a:off x="1238931" y="1509495"/>
            <a:ext cx="713158" cy="371857"/>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39FFF053-6BED-FD46-89DF-6F9F4EEF71ED}"/>
              </a:ext>
            </a:extLst>
          </p:cNvPr>
          <p:cNvCxnSpPr>
            <a:cxnSpLocks/>
          </p:cNvCxnSpPr>
          <p:nvPr/>
        </p:nvCxnSpPr>
        <p:spPr>
          <a:xfrm flipV="1">
            <a:off x="2121552" y="1587062"/>
            <a:ext cx="421951" cy="476431"/>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43CB2DC3-E0EB-9147-A656-4D5F71467F16}"/>
              </a:ext>
            </a:extLst>
          </p:cNvPr>
          <p:cNvCxnSpPr>
            <a:cxnSpLocks/>
          </p:cNvCxnSpPr>
          <p:nvPr/>
        </p:nvCxnSpPr>
        <p:spPr>
          <a:xfrm flipH="1">
            <a:off x="1238931" y="2837504"/>
            <a:ext cx="342064" cy="184666"/>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179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F65480D3-F37B-FC47-9995-208AA8A5CD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769" t="2594" r="11781" b="67492"/>
          <a:stretch/>
        </p:blipFill>
        <p:spPr>
          <a:xfrm>
            <a:off x="654057" y="1808571"/>
            <a:ext cx="4037611" cy="685115"/>
          </a:xfrm>
        </p:spPr>
      </p:pic>
      <p:pic>
        <p:nvPicPr>
          <p:cNvPr id="7" name="図 6">
            <a:extLst>
              <a:ext uri="{FF2B5EF4-FFF2-40B4-BE49-F238E27FC236}">
                <a16:creationId xmlns:a16="http://schemas.microsoft.com/office/drawing/2014/main" id="{DB49DCD7-2905-B048-A9D6-0570278B6298}"/>
              </a:ext>
            </a:extLst>
          </p:cNvPr>
          <p:cNvPicPr>
            <a:picLocks noChangeAspect="1"/>
          </p:cNvPicPr>
          <p:nvPr/>
        </p:nvPicPr>
        <p:blipFill rotWithShape="1">
          <a:blip r:embed="rId3">
            <a:extLst>
              <a:ext uri="{28A0092B-C50C-407E-A947-70E740481C1C}">
                <a14:useLocalDpi xmlns:a14="http://schemas.microsoft.com/office/drawing/2010/main" val="0"/>
              </a:ext>
            </a:extLst>
          </a:blip>
          <a:srcRect l="3001" t="5058" r="12371" b="64467"/>
          <a:stretch/>
        </p:blipFill>
        <p:spPr>
          <a:xfrm>
            <a:off x="654057" y="2884501"/>
            <a:ext cx="4037611" cy="717112"/>
          </a:xfrm>
          <a:prstGeom prst="rect">
            <a:avLst/>
          </a:prstGeom>
        </p:spPr>
      </p:pic>
      <p:pic>
        <p:nvPicPr>
          <p:cNvPr id="19" name="図 18">
            <a:extLst>
              <a:ext uri="{FF2B5EF4-FFF2-40B4-BE49-F238E27FC236}">
                <a16:creationId xmlns:a16="http://schemas.microsoft.com/office/drawing/2014/main" id="{5D602F11-D66A-B64B-8C3B-7AE0CB20CD17}"/>
              </a:ext>
            </a:extLst>
          </p:cNvPr>
          <p:cNvPicPr>
            <a:picLocks noChangeAspect="1"/>
          </p:cNvPicPr>
          <p:nvPr/>
        </p:nvPicPr>
        <p:blipFill rotWithShape="1">
          <a:blip r:embed="rId4">
            <a:extLst>
              <a:ext uri="{28A0092B-C50C-407E-A947-70E740481C1C}">
                <a14:useLocalDpi xmlns:a14="http://schemas.microsoft.com/office/drawing/2010/main" val="0"/>
              </a:ext>
            </a:extLst>
          </a:blip>
          <a:srcRect l="4478" t="4121" r="3245" b="53503"/>
          <a:stretch/>
        </p:blipFill>
        <p:spPr>
          <a:xfrm>
            <a:off x="654057" y="3942112"/>
            <a:ext cx="4037611" cy="732563"/>
          </a:xfrm>
          <a:prstGeom prst="rect">
            <a:avLst/>
          </a:prstGeom>
        </p:spPr>
      </p:pic>
      <p:pic>
        <p:nvPicPr>
          <p:cNvPr id="20" name="図 19">
            <a:extLst>
              <a:ext uri="{FF2B5EF4-FFF2-40B4-BE49-F238E27FC236}">
                <a16:creationId xmlns:a16="http://schemas.microsoft.com/office/drawing/2014/main" id="{E05BEC66-ED48-384A-8814-BB9508ED494E}"/>
              </a:ext>
            </a:extLst>
          </p:cNvPr>
          <p:cNvPicPr>
            <a:picLocks noChangeAspect="1"/>
          </p:cNvPicPr>
          <p:nvPr/>
        </p:nvPicPr>
        <p:blipFill rotWithShape="1">
          <a:blip r:embed="rId3">
            <a:extLst>
              <a:ext uri="{28A0092B-C50C-407E-A947-70E740481C1C}">
                <a14:useLocalDpi xmlns:a14="http://schemas.microsoft.com/office/drawing/2010/main" val="0"/>
              </a:ext>
            </a:extLst>
          </a:blip>
          <a:srcRect l="576" t="78751" r="87" b="994"/>
          <a:stretch/>
        </p:blipFill>
        <p:spPr>
          <a:xfrm>
            <a:off x="1878611" y="4903623"/>
            <a:ext cx="5650822" cy="568265"/>
          </a:xfrm>
          <a:prstGeom prst="rect">
            <a:avLst/>
          </a:prstGeom>
        </p:spPr>
      </p:pic>
      <p:pic>
        <p:nvPicPr>
          <p:cNvPr id="21" name="図 20">
            <a:extLst>
              <a:ext uri="{FF2B5EF4-FFF2-40B4-BE49-F238E27FC236}">
                <a16:creationId xmlns:a16="http://schemas.microsoft.com/office/drawing/2014/main" id="{81614426-6684-9E40-B89C-9B5EEC8933F0}"/>
              </a:ext>
            </a:extLst>
          </p:cNvPr>
          <p:cNvPicPr>
            <a:picLocks noChangeAspect="1"/>
          </p:cNvPicPr>
          <p:nvPr/>
        </p:nvPicPr>
        <p:blipFill rotWithShape="1">
          <a:blip r:embed="rId5">
            <a:extLst>
              <a:ext uri="{28A0092B-C50C-407E-A947-70E740481C1C}">
                <a14:useLocalDpi xmlns:a14="http://schemas.microsoft.com/office/drawing/2010/main" val="0"/>
              </a:ext>
            </a:extLst>
          </a:blip>
          <a:srcRect l="4635" r="8002" b="52619"/>
          <a:stretch/>
        </p:blipFill>
        <p:spPr>
          <a:xfrm>
            <a:off x="4924803" y="1771191"/>
            <a:ext cx="4037612" cy="840261"/>
          </a:xfrm>
          <a:prstGeom prst="rect">
            <a:avLst/>
          </a:prstGeom>
        </p:spPr>
      </p:pic>
      <p:pic>
        <p:nvPicPr>
          <p:cNvPr id="22" name="図 21">
            <a:extLst>
              <a:ext uri="{FF2B5EF4-FFF2-40B4-BE49-F238E27FC236}">
                <a16:creationId xmlns:a16="http://schemas.microsoft.com/office/drawing/2014/main" id="{C7F7C911-7447-3C41-97E9-7A8FD85BCC09}"/>
              </a:ext>
            </a:extLst>
          </p:cNvPr>
          <p:cNvPicPr>
            <a:picLocks noChangeAspect="1"/>
          </p:cNvPicPr>
          <p:nvPr/>
        </p:nvPicPr>
        <p:blipFill rotWithShape="1">
          <a:blip r:embed="rId6">
            <a:extLst>
              <a:ext uri="{28A0092B-C50C-407E-A947-70E740481C1C}">
                <a14:useLocalDpi xmlns:a14="http://schemas.microsoft.com/office/drawing/2010/main" val="0"/>
              </a:ext>
            </a:extLst>
          </a:blip>
          <a:srcRect l="2735" t="2961" r="7327" b="51332"/>
          <a:stretch/>
        </p:blipFill>
        <p:spPr>
          <a:xfrm>
            <a:off x="4924803" y="2827471"/>
            <a:ext cx="4037611" cy="816212"/>
          </a:xfrm>
          <a:prstGeom prst="rect">
            <a:avLst/>
          </a:prstGeom>
        </p:spPr>
      </p:pic>
      <p:pic>
        <p:nvPicPr>
          <p:cNvPr id="23" name="図 22">
            <a:extLst>
              <a:ext uri="{FF2B5EF4-FFF2-40B4-BE49-F238E27FC236}">
                <a16:creationId xmlns:a16="http://schemas.microsoft.com/office/drawing/2014/main" id="{13EF39A2-66A0-3848-9EC0-8587BFE77705}"/>
              </a:ext>
            </a:extLst>
          </p:cNvPr>
          <p:cNvPicPr>
            <a:picLocks noChangeAspect="1"/>
          </p:cNvPicPr>
          <p:nvPr/>
        </p:nvPicPr>
        <p:blipFill rotWithShape="1">
          <a:blip r:embed="rId7">
            <a:extLst>
              <a:ext uri="{28A0092B-C50C-407E-A947-70E740481C1C}">
                <a14:useLocalDpi xmlns:a14="http://schemas.microsoft.com/office/drawing/2010/main" val="0"/>
              </a:ext>
            </a:extLst>
          </a:blip>
          <a:srcRect l="4127" t="2146" r="7222" b="52799"/>
          <a:stretch/>
        </p:blipFill>
        <p:spPr>
          <a:xfrm>
            <a:off x="4924803" y="3866323"/>
            <a:ext cx="4037611" cy="790422"/>
          </a:xfrm>
          <a:prstGeom prst="rect">
            <a:avLst/>
          </a:prstGeom>
        </p:spPr>
      </p:pic>
      <p:sp>
        <p:nvSpPr>
          <p:cNvPr id="24" name="テキスト ボックス 23">
            <a:extLst>
              <a:ext uri="{FF2B5EF4-FFF2-40B4-BE49-F238E27FC236}">
                <a16:creationId xmlns:a16="http://schemas.microsoft.com/office/drawing/2014/main" id="{32464BA0-5D23-6742-B8F8-D043D6B290ED}"/>
              </a:ext>
            </a:extLst>
          </p:cNvPr>
          <p:cNvSpPr txBox="1"/>
          <p:nvPr/>
        </p:nvSpPr>
        <p:spPr>
          <a:xfrm>
            <a:off x="4138971" y="998716"/>
            <a:ext cx="1311578"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の太さ</a:t>
            </a:r>
          </a:p>
        </p:txBody>
      </p:sp>
      <p:sp>
        <p:nvSpPr>
          <p:cNvPr id="25" name="テキスト ボックス 24">
            <a:extLst>
              <a:ext uri="{FF2B5EF4-FFF2-40B4-BE49-F238E27FC236}">
                <a16:creationId xmlns:a16="http://schemas.microsoft.com/office/drawing/2014/main" id="{3F952720-58A1-DC40-946D-9C0D04F2A9B1}"/>
              </a:ext>
            </a:extLst>
          </p:cNvPr>
          <p:cNvSpPr txBox="1"/>
          <p:nvPr/>
        </p:nvSpPr>
        <p:spPr>
          <a:xfrm>
            <a:off x="2311224" y="1388218"/>
            <a:ext cx="691215" cy="338554"/>
          </a:xfrm>
          <a:prstGeom prst="rect">
            <a:avLst/>
          </a:prstGeom>
          <a:noFill/>
        </p:spPr>
        <p:txBody>
          <a:bodyPr wrap="none" rtlCol="0">
            <a:spAutoFit/>
          </a:bodyPr>
          <a:lstStyle/>
          <a:p>
            <a:r>
              <a:rPr kumimoji="1" lang="en-US" altLang="ja-JP" sz="1600" dirty="0">
                <a:latin typeface="+mj-ea"/>
                <a:ea typeface="+mj-ea"/>
              </a:rPr>
              <a:t>1 mm</a:t>
            </a:r>
            <a:endParaRPr kumimoji="1" lang="ja-JP" altLang="en-US" sz="1600">
              <a:latin typeface="+mj-ea"/>
              <a:ea typeface="+mj-ea"/>
            </a:endParaRPr>
          </a:p>
        </p:txBody>
      </p:sp>
      <p:sp>
        <p:nvSpPr>
          <p:cNvPr id="29" name="テキスト ボックス 28">
            <a:extLst>
              <a:ext uri="{FF2B5EF4-FFF2-40B4-BE49-F238E27FC236}">
                <a16:creationId xmlns:a16="http://schemas.microsoft.com/office/drawing/2014/main" id="{62B368EF-717C-1443-A163-64A51FAB84BE}"/>
              </a:ext>
            </a:extLst>
          </p:cNvPr>
          <p:cNvSpPr txBox="1"/>
          <p:nvPr/>
        </p:nvSpPr>
        <p:spPr>
          <a:xfrm>
            <a:off x="6494606" y="1382407"/>
            <a:ext cx="846707" cy="338554"/>
          </a:xfrm>
          <a:prstGeom prst="rect">
            <a:avLst/>
          </a:prstGeom>
          <a:noFill/>
        </p:spPr>
        <p:txBody>
          <a:bodyPr wrap="none" rtlCol="0">
            <a:spAutoFit/>
          </a:bodyPr>
          <a:lstStyle/>
          <a:p>
            <a:r>
              <a:rPr kumimoji="1" lang="en-US" altLang="ja-JP" sz="1600" dirty="0">
                <a:latin typeface="+mj-ea"/>
                <a:ea typeface="+mj-ea"/>
              </a:rPr>
              <a:t>1.8 mm</a:t>
            </a:r>
            <a:endParaRPr kumimoji="1" lang="ja-JP" altLang="en-US" sz="1600">
              <a:latin typeface="+mj-ea"/>
              <a:ea typeface="+mj-ea"/>
            </a:endParaRPr>
          </a:p>
        </p:txBody>
      </p:sp>
      <p:sp>
        <p:nvSpPr>
          <p:cNvPr id="30" name="テキスト ボックス 29">
            <a:extLst>
              <a:ext uri="{FF2B5EF4-FFF2-40B4-BE49-F238E27FC236}">
                <a16:creationId xmlns:a16="http://schemas.microsoft.com/office/drawing/2014/main" id="{AF7EC38E-1E2E-5C46-AA6D-6D1A3413697B}"/>
              </a:ext>
            </a:extLst>
          </p:cNvPr>
          <p:cNvSpPr txBox="1"/>
          <p:nvPr/>
        </p:nvSpPr>
        <p:spPr>
          <a:xfrm rot="16200000">
            <a:off x="-265358" y="1191891"/>
            <a:ext cx="1210588" cy="338554"/>
          </a:xfrm>
          <a:prstGeom prst="rect">
            <a:avLst/>
          </a:prstGeom>
          <a:noFill/>
        </p:spPr>
        <p:txBody>
          <a:bodyPr wrap="none" rtlCol="0">
            <a:spAutoFit/>
          </a:bodyPr>
          <a:lstStyle/>
          <a:p>
            <a:r>
              <a:rPr kumimoji="1" lang="ja-JP" altLang="en-US" sz="1600">
                <a:latin typeface="+mj-ea"/>
                <a:ea typeface="+mj-ea"/>
              </a:rPr>
              <a:t>継ぎ手長さ</a:t>
            </a:r>
          </a:p>
        </p:txBody>
      </p:sp>
      <p:sp>
        <p:nvSpPr>
          <p:cNvPr id="31" name="テキスト ボックス 30">
            <a:extLst>
              <a:ext uri="{FF2B5EF4-FFF2-40B4-BE49-F238E27FC236}">
                <a16:creationId xmlns:a16="http://schemas.microsoft.com/office/drawing/2014/main" id="{F259981C-B5BC-7544-9ED1-15B680C017C3}"/>
              </a:ext>
            </a:extLst>
          </p:cNvPr>
          <p:cNvSpPr txBox="1"/>
          <p:nvPr/>
        </p:nvSpPr>
        <p:spPr>
          <a:xfrm>
            <a:off x="-20098" y="1966462"/>
            <a:ext cx="742511" cy="338554"/>
          </a:xfrm>
          <a:prstGeom prst="rect">
            <a:avLst/>
          </a:prstGeom>
          <a:noFill/>
        </p:spPr>
        <p:txBody>
          <a:bodyPr wrap="none" rtlCol="0">
            <a:spAutoFit/>
          </a:bodyPr>
          <a:lstStyle/>
          <a:p>
            <a:r>
              <a:rPr kumimoji="1" lang="en-US" altLang="ja-JP" sz="1600" dirty="0">
                <a:latin typeface="+mj-ea"/>
                <a:ea typeface="+mj-ea"/>
              </a:rPr>
              <a:t>10mm</a:t>
            </a:r>
            <a:endParaRPr kumimoji="1" lang="ja-JP" altLang="en-US" sz="1600">
              <a:latin typeface="+mj-ea"/>
              <a:ea typeface="+mj-ea"/>
            </a:endParaRPr>
          </a:p>
        </p:txBody>
      </p:sp>
      <p:sp>
        <p:nvSpPr>
          <p:cNvPr id="32" name="テキスト ボックス 31">
            <a:extLst>
              <a:ext uri="{FF2B5EF4-FFF2-40B4-BE49-F238E27FC236}">
                <a16:creationId xmlns:a16="http://schemas.microsoft.com/office/drawing/2014/main" id="{45372EEF-6BBE-0248-97BC-D95B5AE8328C}"/>
              </a:ext>
            </a:extLst>
          </p:cNvPr>
          <p:cNvSpPr txBox="1"/>
          <p:nvPr/>
        </p:nvSpPr>
        <p:spPr>
          <a:xfrm>
            <a:off x="-5724" y="3066300"/>
            <a:ext cx="742511" cy="338554"/>
          </a:xfrm>
          <a:prstGeom prst="rect">
            <a:avLst/>
          </a:prstGeom>
          <a:noFill/>
        </p:spPr>
        <p:txBody>
          <a:bodyPr wrap="none" rtlCol="0">
            <a:spAutoFit/>
          </a:bodyPr>
          <a:lstStyle/>
          <a:p>
            <a:r>
              <a:rPr kumimoji="1" lang="en-US" altLang="ja-JP" sz="1600" dirty="0">
                <a:latin typeface="+mj-ea"/>
                <a:ea typeface="+mj-ea"/>
              </a:rPr>
              <a:t>20mm</a:t>
            </a:r>
            <a:endParaRPr kumimoji="1" lang="ja-JP" altLang="en-US" sz="1600">
              <a:latin typeface="+mj-ea"/>
              <a:ea typeface="+mj-ea"/>
            </a:endParaRPr>
          </a:p>
        </p:txBody>
      </p:sp>
      <p:sp>
        <p:nvSpPr>
          <p:cNvPr id="33" name="テキスト ボックス 32">
            <a:extLst>
              <a:ext uri="{FF2B5EF4-FFF2-40B4-BE49-F238E27FC236}">
                <a16:creationId xmlns:a16="http://schemas.microsoft.com/office/drawing/2014/main" id="{634CF06F-719D-3647-AE7F-7CDD78F20E8A}"/>
              </a:ext>
            </a:extLst>
          </p:cNvPr>
          <p:cNvSpPr txBox="1"/>
          <p:nvPr/>
        </p:nvSpPr>
        <p:spPr>
          <a:xfrm>
            <a:off x="-14854" y="4139116"/>
            <a:ext cx="742511" cy="338554"/>
          </a:xfrm>
          <a:prstGeom prst="rect">
            <a:avLst/>
          </a:prstGeom>
          <a:noFill/>
        </p:spPr>
        <p:txBody>
          <a:bodyPr wrap="none" rtlCol="0">
            <a:spAutoFit/>
          </a:bodyPr>
          <a:lstStyle/>
          <a:p>
            <a:r>
              <a:rPr kumimoji="1" lang="en-US" altLang="ja-JP" sz="1600" dirty="0">
                <a:latin typeface="+mj-ea"/>
                <a:ea typeface="+mj-ea"/>
              </a:rPr>
              <a:t>30mm</a:t>
            </a:r>
            <a:endParaRPr kumimoji="1" lang="ja-JP" altLang="en-US" sz="1600">
              <a:latin typeface="+mj-ea"/>
              <a:ea typeface="+mj-ea"/>
            </a:endParaRPr>
          </a:p>
        </p:txBody>
      </p:sp>
      <p:sp>
        <p:nvSpPr>
          <p:cNvPr id="34" name="テキスト ボックス 33">
            <a:extLst>
              <a:ext uri="{FF2B5EF4-FFF2-40B4-BE49-F238E27FC236}">
                <a16:creationId xmlns:a16="http://schemas.microsoft.com/office/drawing/2014/main" id="{20614556-2F6B-A34C-BC0A-61240221DACA}"/>
              </a:ext>
            </a:extLst>
          </p:cNvPr>
          <p:cNvSpPr txBox="1"/>
          <p:nvPr/>
        </p:nvSpPr>
        <p:spPr>
          <a:xfrm>
            <a:off x="120519" y="159551"/>
            <a:ext cx="6187912" cy="400110"/>
          </a:xfrm>
          <a:prstGeom prst="rect">
            <a:avLst/>
          </a:prstGeom>
          <a:noFill/>
        </p:spPr>
        <p:txBody>
          <a:bodyPr wrap="none" rtlCol="0">
            <a:spAutoFit/>
          </a:bodyPr>
          <a:lstStyle/>
          <a:p>
            <a:r>
              <a:rPr kumimoji="1" lang="en-US" altLang="ja-JP" sz="2000" b="1" dirty="0">
                <a:latin typeface="+mj-ea"/>
                <a:ea typeface="+mj-ea"/>
              </a:rPr>
              <a:t>CFRP2</a:t>
            </a:r>
            <a:r>
              <a:rPr kumimoji="1" lang="ja-JP" altLang="en-US" sz="2000" b="1">
                <a:latin typeface="+mj-ea"/>
                <a:ea typeface="+mj-ea"/>
              </a:rPr>
              <a:t>本の時，</a:t>
            </a:r>
            <a:r>
              <a:rPr kumimoji="1" lang="en-US" altLang="ja-JP" sz="2000" b="1" dirty="0">
                <a:latin typeface="+mj-ea"/>
                <a:ea typeface="+mj-ea"/>
              </a:rPr>
              <a:t>0.8mm</a:t>
            </a:r>
            <a:r>
              <a:rPr kumimoji="1" lang="ja-JP" altLang="en-US" sz="2000" b="1">
                <a:latin typeface="+mj-ea"/>
                <a:ea typeface="+mj-ea"/>
              </a:rPr>
              <a:t>引張った時の</a:t>
            </a:r>
            <a:r>
              <a:rPr kumimoji="1" lang="en-US" altLang="ja-JP" sz="2000" b="1" dirty="0">
                <a:latin typeface="+mj-ea"/>
                <a:ea typeface="+mj-ea"/>
              </a:rPr>
              <a:t>x</a:t>
            </a:r>
            <a:r>
              <a:rPr kumimoji="1" lang="ja-JP" altLang="en-US" sz="2000" b="1">
                <a:latin typeface="+mj-ea"/>
                <a:ea typeface="+mj-ea"/>
              </a:rPr>
              <a:t>方向応力分布図</a:t>
            </a:r>
          </a:p>
        </p:txBody>
      </p:sp>
      <p:sp>
        <p:nvSpPr>
          <p:cNvPr id="35" name="テキスト ボックス 34">
            <a:extLst>
              <a:ext uri="{FF2B5EF4-FFF2-40B4-BE49-F238E27FC236}">
                <a16:creationId xmlns:a16="http://schemas.microsoft.com/office/drawing/2014/main" id="{EFF2609F-A988-B948-AE17-E165EAC22837}"/>
              </a:ext>
            </a:extLst>
          </p:cNvPr>
          <p:cNvSpPr txBox="1"/>
          <p:nvPr/>
        </p:nvSpPr>
        <p:spPr>
          <a:xfrm>
            <a:off x="509213" y="5918563"/>
            <a:ext cx="6524543" cy="584775"/>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1600" dirty="0">
                <a:latin typeface="+mj-ea"/>
                <a:ea typeface="+mj-ea"/>
              </a:rPr>
              <a:t>CFRP</a:t>
            </a:r>
            <a:r>
              <a:rPr kumimoji="1" lang="ja-JP" altLang="en-US" sz="1600">
                <a:latin typeface="+mj-ea"/>
                <a:ea typeface="+mj-ea"/>
              </a:rPr>
              <a:t>端部でエポキシ樹脂部分に応力集中が生じている．</a:t>
            </a:r>
            <a:endParaRPr kumimoji="1" lang="en-US" altLang="ja-JP" sz="1600" dirty="0">
              <a:latin typeface="+mj-ea"/>
              <a:ea typeface="+mj-ea"/>
            </a:endParaRPr>
          </a:p>
          <a:p>
            <a:pPr marL="285750" indent="-285750">
              <a:buFont typeface="Arial" panose="020B0604020202020204" pitchFamily="34" charset="0"/>
              <a:buChar char="•"/>
            </a:pPr>
            <a:r>
              <a:rPr kumimoji="1" lang="en-US" altLang="ja-JP" sz="1600" dirty="0">
                <a:latin typeface="+mj-ea"/>
                <a:ea typeface="+mj-ea"/>
              </a:rPr>
              <a:t>CFRP</a:t>
            </a:r>
            <a:r>
              <a:rPr kumimoji="1" lang="ja-JP" altLang="en-US" sz="1600">
                <a:latin typeface="+mj-ea"/>
                <a:ea typeface="+mj-ea"/>
              </a:rPr>
              <a:t>の太さが太いほど，端部の応力集中の範囲は大きくなる．</a:t>
            </a:r>
          </a:p>
        </p:txBody>
      </p:sp>
    </p:spTree>
    <p:extLst>
      <p:ext uri="{BB962C8B-B14F-4D97-AF65-F5344CB8AC3E}">
        <p14:creationId xmlns:p14="http://schemas.microsoft.com/office/powerpoint/2010/main" val="3747232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コンピューターの画面&#10;&#10;自動的に生成された説明">
            <a:extLst>
              <a:ext uri="{FF2B5EF4-FFF2-40B4-BE49-F238E27FC236}">
                <a16:creationId xmlns:a16="http://schemas.microsoft.com/office/drawing/2014/main" id="{82F8556E-81EA-EA4A-A08A-F59089564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802" y="1492447"/>
            <a:ext cx="6732395" cy="1464552"/>
          </a:xfrm>
          <a:prstGeom prst="rect">
            <a:avLst/>
          </a:prstGeom>
        </p:spPr>
      </p:pic>
      <p:sp>
        <p:nvSpPr>
          <p:cNvPr id="23" name="ドーナツ 22">
            <a:extLst>
              <a:ext uri="{FF2B5EF4-FFF2-40B4-BE49-F238E27FC236}">
                <a16:creationId xmlns:a16="http://schemas.microsoft.com/office/drawing/2014/main" id="{4EAB7B99-62AA-E34E-B3EF-42182E89C2D2}"/>
              </a:ext>
            </a:extLst>
          </p:cNvPr>
          <p:cNvSpPr/>
          <p:nvPr/>
        </p:nvSpPr>
        <p:spPr>
          <a:xfrm>
            <a:off x="4983982" y="2151088"/>
            <a:ext cx="512466" cy="524393"/>
          </a:xfrm>
          <a:prstGeom prst="donut">
            <a:avLst>
              <a:gd name="adj" fmla="val 6279"/>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a:solidFill>
                <a:schemeClr val="tx1"/>
              </a:solidFill>
            </a:endParaRPr>
          </a:p>
        </p:txBody>
      </p:sp>
      <p:pic>
        <p:nvPicPr>
          <p:cNvPr id="25" name="図 24" descr="グラフィカル ユーザー インターフェイス&#10;&#10;自動的に生成された説明">
            <a:extLst>
              <a:ext uri="{FF2B5EF4-FFF2-40B4-BE49-F238E27FC236}">
                <a16:creationId xmlns:a16="http://schemas.microsoft.com/office/drawing/2014/main" id="{DE0F02BB-6AA0-7146-B676-251442D8CB2B}"/>
              </a:ext>
            </a:extLst>
          </p:cNvPr>
          <p:cNvPicPr>
            <a:picLocks noChangeAspect="1"/>
          </p:cNvPicPr>
          <p:nvPr/>
        </p:nvPicPr>
        <p:blipFill rotWithShape="1">
          <a:blip r:embed="rId3">
            <a:extLst>
              <a:ext uri="{28A0092B-C50C-407E-A947-70E740481C1C}">
                <a14:useLocalDpi xmlns:a14="http://schemas.microsoft.com/office/drawing/2010/main" val="0"/>
              </a:ext>
            </a:extLst>
          </a:blip>
          <a:srcRect l="2860" t="789" r="9847" b="61329"/>
          <a:stretch/>
        </p:blipFill>
        <p:spPr>
          <a:xfrm>
            <a:off x="1205802" y="4545239"/>
            <a:ext cx="6732395" cy="1443308"/>
          </a:xfrm>
          <a:prstGeom prst="rect">
            <a:avLst/>
          </a:prstGeom>
        </p:spPr>
      </p:pic>
      <p:sp>
        <p:nvSpPr>
          <p:cNvPr id="26" name="ドーナツ 25">
            <a:extLst>
              <a:ext uri="{FF2B5EF4-FFF2-40B4-BE49-F238E27FC236}">
                <a16:creationId xmlns:a16="http://schemas.microsoft.com/office/drawing/2014/main" id="{17233FF5-8DB9-4445-A523-62C80BF89E82}"/>
              </a:ext>
            </a:extLst>
          </p:cNvPr>
          <p:cNvSpPr/>
          <p:nvPr/>
        </p:nvSpPr>
        <p:spPr>
          <a:xfrm>
            <a:off x="3669322" y="4545239"/>
            <a:ext cx="512466" cy="524393"/>
          </a:xfrm>
          <a:prstGeom prst="donut">
            <a:avLst>
              <a:gd name="adj" fmla="val 6279"/>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a:solidFill>
                <a:schemeClr val="tx1"/>
              </a:solidFill>
            </a:endParaRPr>
          </a:p>
        </p:txBody>
      </p:sp>
      <p:sp>
        <p:nvSpPr>
          <p:cNvPr id="27" name="テキスト ボックス 26">
            <a:extLst>
              <a:ext uri="{FF2B5EF4-FFF2-40B4-BE49-F238E27FC236}">
                <a16:creationId xmlns:a16="http://schemas.microsoft.com/office/drawing/2014/main" id="{7CA5926F-51DB-1A44-B445-54F24D372227}"/>
              </a:ext>
            </a:extLst>
          </p:cNvPr>
          <p:cNvSpPr txBox="1"/>
          <p:nvPr/>
        </p:nvSpPr>
        <p:spPr>
          <a:xfrm>
            <a:off x="4113911" y="1062896"/>
            <a:ext cx="691215" cy="338554"/>
          </a:xfrm>
          <a:prstGeom prst="rect">
            <a:avLst/>
          </a:prstGeom>
          <a:noFill/>
        </p:spPr>
        <p:txBody>
          <a:bodyPr wrap="none" rtlCol="0">
            <a:spAutoFit/>
          </a:bodyPr>
          <a:lstStyle/>
          <a:p>
            <a:r>
              <a:rPr kumimoji="1" lang="en-US" altLang="ja-JP" sz="1600" dirty="0">
                <a:latin typeface="+mj-ea"/>
                <a:ea typeface="+mj-ea"/>
              </a:rPr>
              <a:t>1 mm</a:t>
            </a:r>
            <a:endParaRPr kumimoji="1" lang="ja-JP" altLang="en-US" sz="1600">
              <a:latin typeface="+mj-ea"/>
              <a:ea typeface="+mj-ea"/>
            </a:endParaRPr>
          </a:p>
        </p:txBody>
      </p:sp>
      <p:sp>
        <p:nvSpPr>
          <p:cNvPr id="28" name="テキスト ボックス 27">
            <a:extLst>
              <a:ext uri="{FF2B5EF4-FFF2-40B4-BE49-F238E27FC236}">
                <a16:creationId xmlns:a16="http://schemas.microsoft.com/office/drawing/2014/main" id="{39519BC9-52CB-F445-BFBA-D36ACAE3D5CB}"/>
              </a:ext>
            </a:extLst>
          </p:cNvPr>
          <p:cNvSpPr txBox="1"/>
          <p:nvPr/>
        </p:nvSpPr>
        <p:spPr>
          <a:xfrm>
            <a:off x="4148645" y="4174314"/>
            <a:ext cx="846707" cy="338554"/>
          </a:xfrm>
          <a:prstGeom prst="rect">
            <a:avLst/>
          </a:prstGeom>
          <a:noFill/>
        </p:spPr>
        <p:txBody>
          <a:bodyPr wrap="none" rtlCol="0">
            <a:spAutoFit/>
          </a:bodyPr>
          <a:lstStyle/>
          <a:p>
            <a:r>
              <a:rPr kumimoji="1" lang="en-US" altLang="ja-JP" sz="1600" dirty="0">
                <a:latin typeface="+mj-ea"/>
                <a:ea typeface="+mj-ea"/>
              </a:rPr>
              <a:t>1.8 mm</a:t>
            </a:r>
            <a:endParaRPr kumimoji="1" lang="ja-JP" altLang="en-US" sz="1600">
              <a:latin typeface="+mj-ea"/>
              <a:ea typeface="+mj-ea"/>
            </a:endParaRPr>
          </a:p>
        </p:txBody>
      </p:sp>
      <p:sp>
        <p:nvSpPr>
          <p:cNvPr id="29" name="テキスト ボックス 28">
            <a:extLst>
              <a:ext uri="{FF2B5EF4-FFF2-40B4-BE49-F238E27FC236}">
                <a16:creationId xmlns:a16="http://schemas.microsoft.com/office/drawing/2014/main" id="{85908091-1F57-F649-B2C2-1D01A642B88F}"/>
              </a:ext>
            </a:extLst>
          </p:cNvPr>
          <p:cNvSpPr txBox="1"/>
          <p:nvPr/>
        </p:nvSpPr>
        <p:spPr>
          <a:xfrm>
            <a:off x="120519" y="159551"/>
            <a:ext cx="4919937" cy="400110"/>
          </a:xfrm>
          <a:prstGeom prst="rect">
            <a:avLst/>
          </a:prstGeom>
          <a:noFill/>
        </p:spPr>
        <p:txBody>
          <a:bodyPr wrap="none" rtlCol="0">
            <a:spAutoFit/>
          </a:bodyPr>
          <a:lstStyle/>
          <a:p>
            <a:r>
              <a:rPr kumimoji="1" lang="en-US" altLang="ja-JP" sz="2000" b="1" dirty="0">
                <a:latin typeface="+mj-ea"/>
                <a:ea typeface="+mj-ea"/>
              </a:rPr>
              <a:t>CFRP2</a:t>
            </a:r>
            <a:r>
              <a:rPr kumimoji="1" lang="ja-JP" altLang="en-US" sz="2000" b="1">
                <a:latin typeface="+mj-ea"/>
                <a:ea typeface="+mj-ea"/>
              </a:rPr>
              <a:t>本モデル破壊時の</a:t>
            </a:r>
            <a:r>
              <a:rPr kumimoji="1" lang="en-US" altLang="ja-JP" sz="2000" b="1" dirty="0">
                <a:latin typeface="+mj-ea"/>
                <a:ea typeface="+mj-ea"/>
              </a:rPr>
              <a:t>x</a:t>
            </a:r>
            <a:r>
              <a:rPr kumimoji="1" lang="ja-JP" altLang="en-US" sz="2000" b="1">
                <a:latin typeface="+mj-ea"/>
                <a:ea typeface="+mj-ea"/>
              </a:rPr>
              <a:t>方向応力分布図</a:t>
            </a:r>
          </a:p>
        </p:txBody>
      </p:sp>
    </p:spTree>
    <p:extLst>
      <p:ext uri="{BB962C8B-B14F-4D97-AF65-F5344CB8AC3E}">
        <p14:creationId xmlns:p14="http://schemas.microsoft.com/office/powerpoint/2010/main" val="3627066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D8251F3F-A8B1-3A4B-80CE-F1E22B459AA5}"/>
              </a:ext>
            </a:extLst>
          </p:cNvPr>
          <p:cNvGraphicFramePr>
            <a:graphicFrameLocks/>
          </p:cNvGraphicFramePr>
          <p:nvPr>
            <p:extLst>
              <p:ext uri="{D42A27DB-BD31-4B8C-83A1-F6EECF244321}">
                <p14:modId xmlns:p14="http://schemas.microsoft.com/office/powerpoint/2010/main" val="2540306260"/>
              </p:ext>
            </p:extLst>
          </p:nvPr>
        </p:nvGraphicFramePr>
        <p:xfrm>
          <a:off x="958313" y="1258711"/>
          <a:ext cx="7050224" cy="4689913"/>
        </p:xfrm>
        <a:graphic>
          <a:graphicData uri="http://schemas.openxmlformats.org/drawingml/2006/chart">
            <c:chart xmlns:c="http://schemas.openxmlformats.org/drawingml/2006/chart" xmlns:r="http://schemas.openxmlformats.org/officeDocument/2006/relationships" r:id="rId2"/>
          </a:graphicData>
        </a:graphic>
      </p:graphicFrame>
      <p:sp>
        <p:nvSpPr>
          <p:cNvPr id="5" name="正方形/長方形 4">
            <a:extLst>
              <a:ext uri="{FF2B5EF4-FFF2-40B4-BE49-F238E27FC236}">
                <a16:creationId xmlns:a16="http://schemas.microsoft.com/office/drawing/2014/main" id="{EA0FD900-F118-8446-918D-1A3CB7A1FEC4}"/>
              </a:ext>
            </a:extLst>
          </p:cNvPr>
          <p:cNvSpPr/>
          <p:nvPr/>
        </p:nvSpPr>
        <p:spPr>
          <a:xfrm>
            <a:off x="1850387" y="4913944"/>
            <a:ext cx="1085222" cy="373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400" dirty="0"/>
              <a:t>CFRP1</a:t>
            </a:r>
            <a:r>
              <a:rPr kumimoji="1" lang="ja-JP" altLang="en-US" sz="1400"/>
              <a:t>本</a:t>
            </a:r>
          </a:p>
        </p:txBody>
      </p:sp>
      <p:sp>
        <p:nvSpPr>
          <p:cNvPr id="7" name="正方形/長方形 6">
            <a:extLst>
              <a:ext uri="{FF2B5EF4-FFF2-40B4-BE49-F238E27FC236}">
                <a16:creationId xmlns:a16="http://schemas.microsoft.com/office/drawing/2014/main" id="{EF7123CA-1FCE-A14A-B007-BB9C07DAEFF6}"/>
              </a:ext>
            </a:extLst>
          </p:cNvPr>
          <p:cNvSpPr/>
          <p:nvPr/>
        </p:nvSpPr>
        <p:spPr>
          <a:xfrm>
            <a:off x="3013017" y="4913944"/>
            <a:ext cx="1875692" cy="373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400" dirty="0"/>
              <a:t>CFRP2</a:t>
            </a:r>
            <a:r>
              <a:rPr kumimoji="1" lang="ja-JP" altLang="en-US" sz="1400"/>
              <a:t>本</a:t>
            </a:r>
            <a:endParaRPr kumimoji="1" lang="en-US" altLang="ja-JP" sz="1400" dirty="0"/>
          </a:p>
          <a:p>
            <a:pPr algn="ctr"/>
            <a:r>
              <a:rPr kumimoji="1" lang="ja-JP" altLang="en-US" sz="1400"/>
              <a:t>継ぎ手長さ</a:t>
            </a:r>
            <a:r>
              <a:rPr kumimoji="1" lang="en-US" altLang="ja-JP" sz="1400" dirty="0"/>
              <a:t>10mm</a:t>
            </a:r>
            <a:endParaRPr kumimoji="1" lang="ja-JP" altLang="en-US" sz="1400"/>
          </a:p>
        </p:txBody>
      </p:sp>
      <p:sp>
        <p:nvSpPr>
          <p:cNvPr id="8" name="正方形/長方形 7">
            <a:extLst>
              <a:ext uri="{FF2B5EF4-FFF2-40B4-BE49-F238E27FC236}">
                <a16:creationId xmlns:a16="http://schemas.microsoft.com/office/drawing/2014/main" id="{8C8BBD9D-E032-4649-AC87-6E964991C6BF}"/>
              </a:ext>
            </a:extLst>
          </p:cNvPr>
          <p:cNvSpPr/>
          <p:nvPr/>
        </p:nvSpPr>
        <p:spPr>
          <a:xfrm>
            <a:off x="6328834" y="4913944"/>
            <a:ext cx="1875692" cy="373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400" dirty="0"/>
              <a:t>CFRP2</a:t>
            </a:r>
            <a:r>
              <a:rPr kumimoji="1" lang="ja-JP" altLang="en-US" sz="1400"/>
              <a:t>本</a:t>
            </a:r>
            <a:endParaRPr kumimoji="1" lang="en-US" altLang="ja-JP" sz="1400" dirty="0"/>
          </a:p>
          <a:p>
            <a:pPr algn="ctr"/>
            <a:r>
              <a:rPr kumimoji="1" lang="ja-JP" altLang="en-US" sz="1400"/>
              <a:t>継ぎ手長さ</a:t>
            </a:r>
            <a:r>
              <a:rPr kumimoji="1" lang="en-US" altLang="ja-JP" sz="1400" dirty="0"/>
              <a:t>30mm</a:t>
            </a:r>
            <a:endParaRPr kumimoji="1" lang="ja-JP" altLang="en-US" sz="1400"/>
          </a:p>
        </p:txBody>
      </p:sp>
      <p:sp>
        <p:nvSpPr>
          <p:cNvPr id="9" name="正方形/長方形 8">
            <a:extLst>
              <a:ext uri="{FF2B5EF4-FFF2-40B4-BE49-F238E27FC236}">
                <a16:creationId xmlns:a16="http://schemas.microsoft.com/office/drawing/2014/main" id="{B9163F79-1EDE-2141-8032-539657B49811}"/>
              </a:ext>
            </a:extLst>
          </p:cNvPr>
          <p:cNvSpPr/>
          <p:nvPr/>
        </p:nvSpPr>
        <p:spPr>
          <a:xfrm>
            <a:off x="4649131" y="4913944"/>
            <a:ext cx="1875692" cy="373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400" dirty="0"/>
              <a:t>CFRP2</a:t>
            </a:r>
            <a:r>
              <a:rPr kumimoji="1" lang="ja-JP" altLang="en-US" sz="1400"/>
              <a:t>本</a:t>
            </a:r>
            <a:endParaRPr kumimoji="1" lang="en-US" altLang="ja-JP" sz="1400" dirty="0"/>
          </a:p>
          <a:p>
            <a:pPr algn="ctr"/>
            <a:r>
              <a:rPr kumimoji="1" lang="ja-JP" altLang="en-US" sz="1400"/>
              <a:t>継ぎ手長さ</a:t>
            </a:r>
            <a:r>
              <a:rPr kumimoji="1" lang="en-US" altLang="ja-JP" sz="1400" dirty="0"/>
              <a:t>20mm</a:t>
            </a:r>
            <a:endParaRPr kumimoji="1" lang="ja-JP" altLang="en-US" sz="1400"/>
          </a:p>
        </p:txBody>
      </p:sp>
      <p:sp>
        <p:nvSpPr>
          <p:cNvPr id="11" name="テキスト ボックス 10">
            <a:extLst>
              <a:ext uri="{FF2B5EF4-FFF2-40B4-BE49-F238E27FC236}">
                <a16:creationId xmlns:a16="http://schemas.microsoft.com/office/drawing/2014/main" id="{950DA4AA-E0B5-204E-9971-D53A7CDCCB15}"/>
              </a:ext>
            </a:extLst>
          </p:cNvPr>
          <p:cNvSpPr txBox="1"/>
          <p:nvPr/>
        </p:nvSpPr>
        <p:spPr>
          <a:xfrm>
            <a:off x="120519" y="159551"/>
            <a:ext cx="3906839" cy="400110"/>
          </a:xfrm>
          <a:prstGeom prst="rect">
            <a:avLst/>
          </a:prstGeom>
          <a:noFill/>
        </p:spPr>
        <p:txBody>
          <a:bodyPr wrap="none" rtlCol="0">
            <a:spAutoFit/>
          </a:bodyPr>
          <a:lstStyle/>
          <a:p>
            <a:r>
              <a:rPr kumimoji="1" lang="en-US" altLang="ja-JP" sz="2000" b="1" dirty="0">
                <a:latin typeface="+mj-ea"/>
                <a:ea typeface="+mj-ea"/>
              </a:rPr>
              <a:t>CFRP2</a:t>
            </a:r>
            <a:r>
              <a:rPr kumimoji="1" lang="ja-JP" altLang="en-US" sz="2000" b="1">
                <a:latin typeface="+mj-ea"/>
                <a:ea typeface="+mj-ea"/>
              </a:rPr>
              <a:t>本の時の引張強さの結果</a:t>
            </a:r>
          </a:p>
        </p:txBody>
      </p:sp>
    </p:spTree>
    <p:extLst>
      <p:ext uri="{BB962C8B-B14F-4D97-AF65-F5344CB8AC3E}">
        <p14:creationId xmlns:p14="http://schemas.microsoft.com/office/powerpoint/2010/main" val="2484926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4841865-1554-1E48-87B3-F2B03213C094}"/>
              </a:ext>
            </a:extLst>
          </p:cNvPr>
          <p:cNvPicPr>
            <a:picLocks noChangeAspect="1"/>
          </p:cNvPicPr>
          <p:nvPr/>
        </p:nvPicPr>
        <p:blipFill rotWithShape="1">
          <a:blip r:embed="rId2">
            <a:extLst>
              <a:ext uri="{28A0092B-C50C-407E-A947-70E740481C1C}">
                <a14:useLocalDpi xmlns:a14="http://schemas.microsoft.com/office/drawing/2010/main" val="0"/>
              </a:ext>
            </a:extLst>
          </a:blip>
          <a:srcRect l="4259" t="4428" r="3712" b="52106"/>
          <a:stretch/>
        </p:blipFill>
        <p:spPr>
          <a:xfrm>
            <a:off x="1455924" y="1364250"/>
            <a:ext cx="6954666" cy="1315577"/>
          </a:xfrm>
          <a:prstGeom prst="rect">
            <a:avLst/>
          </a:prstGeom>
        </p:spPr>
      </p:pic>
      <p:sp>
        <p:nvSpPr>
          <p:cNvPr id="6" name="テキスト ボックス 5">
            <a:extLst>
              <a:ext uri="{FF2B5EF4-FFF2-40B4-BE49-F238E27FC236}">
                <a16:creationId xmlns:a16="http://schemas.microsoft.com/office/drawing/2014/main" id="{544656B8-BA92-0F4B-AE9D-3EB982C246AA}"/>
              </a:ext>
            </a:extLst>
          </p:cNvPr>
          <p:cNvSpPr txBox="1"/>
          <p:nvPr/>
        </p:nvSpPr>
        <p:spPr>
          <a:xfrm>
            <a:off x="120519" y="159551"/>
            <a:ext cx="7720383" cy="400110"/>
          </a:xfrm>
          <a:prstGeom prst="rect">
            <a:avLst/>
          </a:prstGeom>
          <a:noFill/>
        </p:spPr>
        <p:txBody>
          <a:bodyPr wrap="none" rtlCol="0">
            <a:spAutoFit/>
          </a:bodyPr>
          <a:lstStyle/>
          <a:p>
            <a:r>
              <a:rPr kumimoji="1" lang="ja-JP" altLang="en-US" sz="2000" b="1">
                <a:latin typeface="+mj-ea"/>
                <a:ea typeface="+mj-ea"/>
              </a:rPr>
              <a:t>斜め方向に繊維を埋めた時，</a:t>
            </a:r>
            <a:r>
              <a:rPr kumimoji="1" lang="en-US" altLang="ja-JP" sz="2000" b="1" dirty="0">
                <a:latin typeface="+mj-ea"/>
                <a:ea typeface="+mj-ea"/>
              </a:rPr>
              <a:t>0.8mm</a:t>
            </a:r>
            <a:r>
              <a:rPr kumimoji="1" lang="ja-JP" altLang="en-US" sz="2000" b="1">
                <a:latin typeface="+mj-ea"/>
                <a:ea typeface="+mj-ea"/>
              </a:rPr>
              <a:t>引張った時の</a:t>
            </a:r>
            <a:r>
              <a:rPr kumimoji="1" lang="en-US" altLang="ja-JP" sz="2000" b="1" dirty="0">
                <a:latin typeface="+mj-ea"/>
                <a:ea typeface="+mj-ea"/>
              </a:rPr>
              <a:t>x</a:t>
            </a:r>
            <a:r>
              <a:rPr kumimoji="1" lang="ja-JP" altLang="en-US" sz="2000" b="1">
                <a:latin typeface="+mj-ea"/>
                <a:ea typeface="+mj-ea"/>
              </a:rPr>
              <a:t>方向応力分布図</a:t>
            </a:r>
          </a:p>
        </p:txBody>
      </p:sp>
      <p:sp>
        <p:nvSpPr>
          <p:cNvPr id="7" name="テキスト ボックス 6">
            <a:extLst>
              <a:ext uri="{FF2B5EF4-FFF2-40B4-BE49-F238E27FC236}">
                <a16:creationId xmlns:a16="http://schemas.microsoft.com/office/drawing/2014/main" id="{55B86A2E-09EB-9B49-AC23-A85EADD417C3}"/>
              </a:ext>
            </a:extLst>
          </p:cNvPr>
          <p:cNvSpPr txBox="1"/>
          <p:nvPr/>
        </p:nvSpPr>
        <p:spPr>
          <a:xfrm>
            <a:off x="296739" y="582222"/>
            <a:ext cx="1818126" cy="338554"/>
          </a:xfrm>
          <a:prstGeom prst="rect">
            <a:avLst/>
          </a:prstGeom>
          <a:noFill/>
        </p:spPr>
        <p:txBody>
          <a:bodyPr wrap="none" rtlCol="0">
            <a:spAutoFit/>
          </a:bodyPr>
          <a:lstStyle/>
          <a:p>
            <a:pPr algn="r"/>
            <a:r>
              <a:rPr kumimoji="1" lang="en-US" altLang="ja-JP" sz="1600" dirty="0">
                <a:latin typeface="+mj-ea"/>
              </a:rPr>
              <a:t>CFRP</a:t>
            </a:r>
            <a:r>
              <a:rPr kumimoji="1" lang="ja-JP" altLang="en-US" sz="1600">
                <a:latin typeface="+mj-ea"/>
              </a:rPr>
              <a:t>の太さ</a:t>
            </a:r>
            <a:r>
              <a:rPr kumimoji="1" lang="en-US" altLang="ja-JP" sz="1600" dirty="0">
                <a:latin typeface="+mj-ea"/>
                <a:ea typeface="+mj-ea"/>
              </a:rPr>
              <a:t>1 mm</a:t>
            </a:r>
            <a:endParaRPr kumimoji="1" lang="ja-JP" altLang="en-US" sz="1600">
              <a:latin typeface="+mj-ea"/>
              <a:ea typeface="+mj-ea"/>
            </a:endParaRPr>
          </a:p>
        </p:txBody>
      </p:sp>
      <p:sp>
        <p:nvSpPr>
          <p:cNvPr id="11" name="ドーナツ 10">
            <a:extLst>
              <a:ext uri="{FF2B5EF4-FFF2-40B4-BE49-F238E27FC236}">
                <a16:creationId xmlns:a16="http://schemas.microsoft.com/office/drawing/2014/main" id="{15794DA6-55B5-F242-AD36-83967CFDC7FC}"/>
              </a:ext>
            </a:extLst>
          </p:cNvPr>
          <p:cNvSpPr/>
          <p:nvPr/>
        </p:nvSpPr>
        <p:spPr>
          <a:xfrm>
            <a:off x="3999242" y="1654241"/>
            <a:ext cx="512466" cy="524393"/>
          </a:xfrm>
          <a:prstGeom prst="donut">
            <a:avLst>
              <a:gd name="adj" fmla="val 6279"/>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a:solidFill>
                <a:schemeClr val="tx1"/>
              </a:solidFill>
            </a:endParaRPr>
          </a:p>
        </p:txBody>
      </p:sp>
      <p:cxnSp>
        <p:nvCxnSpPr>
          <p:cNvPr id="16" name="直線コネクタ 15">
            <a:extLst>
              <a:ext uri="{FF2B5EF4-FFF2-40B4-BE49-F238E27FC236}">
                <a16:creationId xmlns:a16="http://schemas.microsoft.com/office/drawing/2014/main" id="{5745A17E-C75A-AD43-99D4-34D36BD0F2CA}"/>
              </a:ext>
            </a:extLst>
          </p:cNvPr>
          <p:cNvCxnSpPr>
            <a:cxnSpLocks/>
            <a:stCxn id="11" idx="3"/>
          </p:cNvCxnSpPr>
          <p:nvPr/>
        </p:nvCxnSpPr>
        <p:spPr>
          <a:xfrm flipH="1">
            <a:off x="3255666" y="2101838"/>
            <a:ext cx="818625" cy="823506"/>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23" name="テキスト ボックス 22">
            <a:extLst>
              <a:ext uri="{FF2B5EF4-FFF2-40B4-BE49-F238E27FC236}">
                <a16:creationId xmlns:a16="http://schemas.microsoft.com/office/drawing/2014/main" id="{B7978F4C-E160-E34A-9D5F-A619ADB1D052}"/>
              </a:ext>
            </a:extLst>
          </p:cNvPr>
          <p:cNvSpPr txBox="1"/>
          <p:nvPr/>
        </p:nvSpPr>
        <p:spPr>
          <a:xfrm>
            <a:off x="1727042" y="2950309"/>
            <a:ext cx="3057247" cy="584775"/>
          </a:xfrm>
          <a:prstGeom prst="rect">
            <a:avLst/>
          </a:prstGeom>
          <a:noFill/>
        </p:spPr>
        <p:txBody>
          <a:bodyPr wrap="none" rtlCol="0">
            <a:spAutoFit/>
          </a:bodyPr>
          <a:lstStyle/>
          <a:p>
            <a:r>
              <a:rPr kumimoji="1" lang="ja-JP" altLang="en-US" sz="1600"/>
              <a:t>反対側の</a:t>
            </a:r>
            <a:r>
              <a:rPr kumimoji="1" lang="en-US" altLang="ja-JP" sz="1600" dirty="0"/>
              <a:t>CFRP</a:t>
            </a:r>
            <a:r>
              <a:rPr kumimoji="1" lang="ja-JP" altLang="en-US" sz="1600"/>
              <a:t>端部と比較して</a:t>
            </a:r>
            <a:endParaRPr kumimoji="1" lang="en-US" altLang="ja-JP" sz="1600" dirty="0"/>
          </a:p>
          <a:p>
            <a:r>
              <a:rPr kumimoji="1" lang="ja-JP" altLang="en-US" sz="1600"/>
              <a:t>応力集中が小さくなっている．</a:t>
            </a:r>
            <a:endParaRPr kumimoji="1" lang="en-US" altLang="ja-JP" sz="1600" dirty="0"/>
          </a:p>
        </p:txBody>
      </p:sp>
      <p:sp>
        <p:nvSpPr>
          <p:cNvPr id="19" name="テキスト ボックス 18">
            <a:extLst>
              <a:ext uri="{FF2B5EF4-FFF2-40B4-BE49-F238E27FC236}">
                <a16:creationId xmlns:a16="http://schemas.microsoft.com/office/drawing/2014/main" id="{3DF24601-9BDE-A84D-8CD7-DB4C7302487D}"/>
              </a:ext>
            </a:extLst>
          </p:cNvPr>
          <p:cNvSpPr txBox="1"/>
          <p:nvPr/>
        </p:nvSpPr>
        <p:spPr>
          <a:xfrm>
            <a:off x="2643612" y="6104041"/>
            <a:ext cx="3877985" cy="369332"/>
          </a:xfrm>
          <a:prstGeom prst="rect">
            <a:avLst/>
          </a:prstGeom>
          <a:noFill/>
        </p:spPr>
        <p:txBody>
          <a:bodyPr wrap="none" rtlCol="0">
            <a:spAutoFit/>
          </a:bodyPr>
          <a:lstStyle/>
          <a:p>
            <a:r>
              <a:rPr kumimoji="1" lang="ja-JP" altLang="en-US"/>
              <a:t>付け根の部分で応力集中している．</a:t>
            </a:r>
          </a:p>
        </p:txBody>
      </p:sp>
      <p:pic>
        <p:nvPicPr>
          <p:cNvPr id="26" name="図 25" descr="テレビゲームの画面&#10;&#10;低い精度で自動的に生成された説明">
            <a:extLst>
              <a:ext uri="{FF2B5EF4-FFF2-40B4-BE49-F238E27FC236}">
                <a16:creationId xmlns:a16="http://schemas.microsoft.com/office/drawing/2014/main" id="{683AD7B8-8413-4349-848C-2304518BC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963" y="4245430"/>
            <a:ext cx="6922627" cy="1486819"/>
          </a:xfrm>
          <a:prstGeom prst="rect">
            <a:avLst/>
          </a:prstGeom>
        </p:spPr>
      </p:pic>
      <p:cxnSp>
        <p:nvCxnSpPr>
          <p:cNvPr id="25" name="直線コネクタ 24">
            <a:extLst>
              <a:ext uri="{FF2B5EF4-FFF2-40B4-BE49-F238E27FC236}">
                <a16:creationId xmlns:a16="http://schemas.microsoft.com/office/drawing/2014/main" id="{5FCB9BEF-82FF-3642-B43E-5A015FA039A3}"/>
              </a:ext>
            </a:extLst>
          </p:cNvPr>
          <p:cNvCxnSpPr>
            <a:cxnSpLocks/>
          </p:cNvCxnSpPr>
          <p:nvPr/>
        </p:nvCxnSpPr>
        <p:spPr>
          <a:xfrm>
            <a:off x="3662937" y="5203759"/>
            <a:ext cx="345719" cy="938866"/>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30" name="テキスト ボックス 29">
            <a:extLst>
              <a:ext uri="{FF2B5EF4-FFF2-40B4-BE49-F238E27FC236}">
                <a16:creationId xmlns:a16="http://schemas.microsoft.com/office/drawing/2014/main" id="{16D0DADB-4A62-D34C-97D5-F70FE6BE7F27}"/>
              </a:ext>
            </a:extLst>
          </p:cNvPr>
          <p:cNvSpPr txBox="1"/>
          <p:nvPr/>
        </p:nvSpPr>
        <p:spPr>
          <a:xfrm>
            <a:off x="3693128" y="1013684"/>
            <a:ext cx="2018501" cy="338554"/>
          </a:xfrm>
          <a:prstGeom prst="rect">
            <a:avLst/>
          </a:prstGeom>
          <a:noFill/>
        </p:spPr>
        <p:txBody>
          <a:bodyPr wrap="none" rtlCol="0">
            <a:spAutoFit/>
          </a:bodyPr>
          <a:lstStyle/>
          <a:p>
            <a:pPr algn="r"/>
            <a:r>
              <a:rPr kumimoji="1" lang="ja-JP" altLang="en-US" sz="1600">
                <a:latin typeface="+mj-ea"/>
                <a:ea typeface="+mj-ea"/>
              </a:rPr>
              <a:t>引張距離が</a:t>
            </a:r>
            <a:r>
              <a:rPr kumimoji="1" lang="en-US" altLang="ja-JP" sz="1600" dirty="0">
                <a:latin typeface="+mj-ea"/>
                <a:ea typeface="+mj-ea"/>
              </a:rPr>
              <a:t>0.8mm</a:t>
            </a:r>
            <a:r>
              <a:rPr kumimoji="1" lang="ja-JP" altLang="en-US" sz="1600">
                <a:latin typeface="+mj-ea"/>
                <a:ea typeface="+mj-ea"/>
              </a:rPr>
              <a:t>時</a:t>
            </a:r>
          </a:p>
        </p:txBody>
      </p:sp>
      <p:sp>
        <p:nvSpPr>
          <p:cNvPr id="31" name="テキスト ボックス 30">
            <a:extLst>
              <a:ext uri="{FF2B5EF4-FFF2-40B4-BE49-F238E27FC236}">
                <a16:creationId xmlns:a16="http://schemas.microsoft.com/office/drawing/2014/main" id="{656A9B60-571A-3544-9641-DFCDC909EC59}"/>
              </a:ext>
            </a:extLst>
          </p:cNvPr>
          <p:cNvSpPr txBox="1"/>
          <p:nvPr/>
        </p:nvSpPr>
        <p:spPr>
          <a:xfrm>
            <a:off x="3180166" y="3896828"/>
            <a:ext cx="3044423" cy="338554"/>
          </a:xfrm>
          <a:prstGeom prst="rect">
            <a:avLst/>
          </a:prstGeom>
          <a:noFill/>
        </p:spPr>
        <p:txBody>
          <a:bodyPr wrap="none" rtlCol="0">
            <a:spAutoFit/>
          </a:bodyPr>
          <a:lstStyle/>
          <a:p>
            <a:pPr algn="r"/>
            <a:r>
              <a:rPr kumimoji="1" lang="ja-JP" altLang="en-US" sz="1600">
                <a:latin typeface="+mj-ea"/>
              </a:rPr>
              <a:t>引張距離が</a:t>
            </a:r>
            <a:r>
              <a:rPr kumimoji="1" lang="en-US" altLang="ja-JP" sz="1600" dirty="0">
                <a:latin typeface="+mj-ea"/>
              </a:rPr>
              <a:t>1.2mm</a:t>
            </a:r>
            <a:r>
              <a:rPr kumimoji="1" lang="ja-JP" altLang="en-US" sz="1600">
                <a:latin typeface="+mj-ea"/>
              </a:rPr>
              <a:t>時（破壊時）</a:t>
            </a:r>
          </a:p>
        </p:txBody>
      </p:sp>
    </p:spTree>
    <p:extLst>
      <p:ext uri="{BB962C8B-B14F-4D97-AF65-F5344CB8AC3E}">
        <p14:creationId xmlns:p14="http://schemas.microsoft.com/office/powerpoint/2010/main" val="2147836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636F235F-AC97-8F42-9F53-3538D70AD93A}"/>
              </a:ext>
            </a:extLst>
          </p:cNvPr>
          <p:cNvGraphicFramePr>
            <a:graphicFrameLocks/>
          </p:cNvGraphicFramePr>
          <p:nvPr>
            <p:extLst>
              <p:ext uri="{D42A27DB-BD31-4B8C-83A1-F6EECF244321}">
                <p14:modId xmlns:p14="http://schemas.microsoft.com/office/powerpoint/2010/main" val="3083647730"/>
              </p:ext>
            </p:extLst>
          </p:nvPr>
        </p:nvGraphicFramePr>
        <p:xfrm>
          <a:off x="1464024" y="1387878"/>
          <a:ext cx="6215952" cy="4082244"/>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a:extLst>
              <a:ext uri="{FF2B5EF4-FFF2-40B4-BE49-F238E27FC236}">
                <a16:creationId xmlns:a16="http://schemas.microsoft.com/office/drawing/2014/main" id="{329EA822-DEF1-F340-AB99-20ED58713D95}"/>
              </a:ext>
            </a:extLst>
          </p:cNvPr>
          <p:cNvSpPr txBox="1"/>
          <p:nvPr/>
        </p:nvSpPr>
        <p:spPr>
          <a:xfrm>
            <a:off x="120519" y="159551"/>
            <a:ext cx="5314275" cy="400110"/>
          </a:xfrm>
          <a:prstGeom prst="rect">
            <a:avLst/>
          </a:prstGeom>
          <a:noFill/>
        </p:spPr>
        <p:txBody>
          <a:bodyPr wrap="none" rtlCol="0">
            <a:spAutoFit/>
          </a:bodyPr>
          <a:lstStyle/>
          <a:p>
            <a:r>
              <a:rPr kumimoji="1" lang="ja-JP" altLang="en-US" sz="2000" b="1">
                <a:latin typeface="+mj-ea"/>
                <a:ea typeface="+mj-ea"/>
              </a:rPr>
              <a:t>斜め方向に繊維を埋めた時の引張強さの結果</a:t>
            </a:r>
          </a:p>
        </p:txBody>
      </p:sp>
      <p:sp>
        <p:nvSpPr>
          <p:cNvPr id="6" name="正方形/長方形 5">
            <a:extLst>
              <a:ext uri="{FF2B5EF4-FFF2-40B4-BE49-F238E27FC236}">
                <a16:creationId xmlns:a16="http://schemas.microsoft.com/office/drawing/2014/main" id="{58556F1F-90B3-A04E-8E44-78676AF88FBB}"/>
              </a:ext>
            </a:extLst>
          </p:cNvPr>
          <p:cNvSpPr/>
          <p:nvPr/>
        </p:nvSpPr>
        <p:spPr>
          <a:xfrm>
            <a:off x="2364167" y="5110373"/>
            <a:ext cx="1085222" cy="373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400" dirty="0"/>
              <a:t>CFRP1</a:t>
            </a:r>
            <a:r>
              <a:rPr kumimoji="1" lang="ja-JP" altLang="en-US" sz="1400"/>
              <a:t>本</a:t>
            </a:r>
          </a:p>
        </p:txBody>
      </p:sp>
      <p:sp>
        <p:nvSpPr>
          <p:cNvPr id="7" name="正方形/長方形 6">
            <a:extLst>
              <a:ext uri="{FF2B5EF4-FFF2-40B4-BE49-F238E27FC236}">
                <a16:creationId xmlns:a16="http://schemas.microsoft.com/office/drawing/2014/main" id="{B6E9391F-8995-2648-93E1-102ED334428A}"/>
              </a:ext>
            </a:extLst>
          </p:cNvPr>
          <p:cNvSpPr/>
          <p:nvPr/>
        </p:nvSpPr>
        <p:spPr>
          <a:xfrm>
            <a:off x="5777721" y="5196989"/>
            <a:ext cx="1875692" cy="373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400"/>
              <a:t>斜め方向に繊維を</a:t>
            </a:r>
            <a:endParaRPr kumimoji="1" lang="en-US" altLang="ja-JP" sz="1400" dirty="0"/>
          </a:p>
          <a:p>
            <a:pPr algn="ctr"/>
            <a:r>
              <a:rPr kumimoji="1" lang="ja-JP" altLang="en-US" sz="1400"/>
              <a:t>埋めた時</a:t>
            </a:r>
          </a:p>
        </p:txBody>
      </p:sp>
      <p:sp>
        <p:nvSpPr>
          <p:cNvPr id="8" name="正方形/長方形 7">
            <a:extLst>
              <a:ext uri="{FF2B5EF4-FFF2-40B4-BE49-F238E27FC236}">
                <a16:creationId xmlns:a16="http://schemas.microsoft.com/office/drawing/2014/main" id="{3C40A62D-11FA-2248-8F2E-7FEBC792F86E}"/>
              </a:ext>
            </a:extLst>
          </p:cNvPr>
          <p:cNvSpPr/>
          <p:nvPr/>
        </p:nvSpPr>
        <p:spPr>
          <a:xfrm>
            <a:off x="3818921" y="5196989"/>
            <a:ext cx="1875692" cy="373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400" dirty="0"/>
              <a:t>CFRP2</a:t>
            </a:r>
            <a:r>
              <a:rPr kumimoji="1" lang="ja-JP" altLang="en-US" sz="1400"/>
              <a:t>本</a:t>
            </a:r>
          </a:p>
        </p:txBody>
      </p:sp>
      <p:sp>
        <p:nvSpPr>
          <p:cNvPr id="10" name="テキスト ボックス 9">
            <a:extLst>
              <a:ext uri="{FF2B5EF4-FFF2-40B4-BE49-F238E27FC236}">
                <a16:creationId xmlns:a16="http://schemas.microsoft.com/office/drawing/2014/main" id="{8C14315D-B6F5-5144-896B-E900E5C02542}"/>
              </a:ext>
            </a:extLst>
          </p:cNvPr>
          <p:cNvSpPr txBox="1"/>
          <p:nvPr/>
        </p:nvSpPr>
        <p:spPr>
          <a:xfrm>
            <a:off x="287754" y="635215"/>
            <a:ext cx="5668539"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の太さは</a:t>
            </a:r>
            <a:r>
              <a:rPr kumimoji="1" lang="en-US" altLang="ja-JP" sz="1600" dirty="0">
                <a:latin typeface="+mj-ea"/>
                <a:ea typeface="+mj-ea"/>
              </a:rPr>
              <a:t>1.0 mm</a:t>
            </a:r>
            <a:r>
              <a:rPr kumimoji="1" lang="ja-JP" altLang="en-US" sz="1600">
                <a:latin typeface="+mj-ea"/>
                <a:ea typeface="+mj-ea"/>
              </a:rPr>
              <a:t>，重ね継ぎ手長さは</a:t>
            </a:r>
            <a:r>
              <a:rPr kumimoji="1" lang="en-US" altLang="ja-JP" sz="1600" dirty="0">
                <a:latin typeface="+mj-ea"/>
                <a:ea typeface="+mj-ea"/>
              </a:rPr>
              <a:t>20 mm</a:t>
            </a:r>
            <a:r>
              <a:rPr kumimoji="1" lang="ja-JP" altLang="en-US" sz="1600">
                <a:latin typeface="+mj-ea"/>
                <a:ea typeface="+mj-ea"/>
              </a:rPr>
              <a:t>の時の結果</a:t>
            </a:r>
          </a:p>
        </p:txBody>
      </p:sp>
    </p:spTree>
    <p:extLst>
      <p:ext uri="{BB962C8B-B14F-4D97-AF65-F5344CB8AC3E}">
        <p14:creationId xmlns:p14="http://schemas.microsoft.com/office/powerpoint/2010/main" val="127869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31EF32-1D3E-D44F-8778-3E175ACBD328}"/>
              </a:ext>
            </a:extLst>
          </p:cNvPr>
          <p:cNvSpPr>
            <a:spLocks noGrp="1"/>
          </p:cNvSpPr>
          <p:nvPr>
            <p:ph type="title"/>
          </p:nvPr>
        </p:nvSpPr>
        <p:spPr/>
        <p:txBody>
          <a:bodyPr>
            <a:normAutofit/>
          </a:bodyPr>
          <a:lstStyle/>
          <a:p>
            <a:r>
              <a:rPr kumimoji="1" lang="ja-JP" altLang="en-US" sz="3600"/>
              <a:t>今後の予定</a:t>
            </a:r>
          </a:p>
        </p:txBody>
      </p:sp>
      <p:sp>
        <p:nvSpPr>
          <p:cNvPr id="3" name="コンテンツ プレースホルダー 2">
            <a:extLst>
              <a:ext uri="{FF2B5EF4-FFF2-40B4-BE49-F238E27FC236}">
                <a16:creationId xmlns:a16="http://schemas.microsoft.com/office/drawing/2014/main" id="{F0EA8EEB-9967-E142-88D6-7D29278E2784}"/>
              </a:ext>
            </a:extLst>
          </p:cNvPr>
          <p:cNvSpPr>
            <a:spLocks noGrp="1"/>
          </p:cNvSpPr>
          <p:nvPr>
            <p:ph idx="1"/>
          </p:nvPr>
        </p:nvSpPr>
        <p:spPr/>
        <p:txBody>
          <a:bodyPr>
            <a:normAutofit/>
          </a:bodyPr>
          <a:lstStyle/>
          <a:p>
            <a:r>
              <a:rPr lang="ja-JP" altLang="en-US" sz="1800"/>
              <a:t>斜め方向に埋める繊維をいくつかのパターンで解析を行い，より強度が向上するような</a:t>
            </a:r>
            <a:r>
              <a:rPr lang="en-US" altLang="ja-JP" sz="1800" dirty="0"/>
              <a:t>CFRP</a:t>
            </a:r>
            <a:r>
              <a:rPr lang="ja-JP" altLang="en-US" sz="1800"/>
              <a:t>の形状を模索する．</a:t>
            </a:r>
            <a:endParaRPr lang="en-US" altLang="ja-JP" sz="1800" dirty="0"/>
          </a:p>
          <a:p>
            <a:pPr lvl="1">
              <a:buFont typeface="Wingdings" pitchFamily="2" charset="2"/>
              <a:buChar char="Ø"/>
            </a:pPr>
            <a:r>
              <a:rPr lang="ja-JP" altLang="en-US" sz="1400"/>
              <a:t>斜め方向の繊維を反対側にも取り付ける</a:t>
            </a:r>
            <a:endParaRPr lang="en-US" altLang="ja-JP" sz="1400" dirty="0"/>
          </a:p>
          <a:p>
            <a:pPr lvl="1">
              <a:buFont typeface="Wingdings" pitchFamily="2" charset="2"/>
              <a:buChar char="Ø"/>
            </a:pPr>
            <a:r>
              <a:rPr lang="ja-JP" altLang="en-US" sz="1400"/>
              <a:t>斜め方向繊維を複数個取り付ける</a:t>
            </a:r>
            <a:endParaRPr lang="en-US" altLang="ja-JP" sz="1400" dirty="0"/>
          </a:p>
          <a:p>
            <a:endParaRPr kumimoji="1" lang="en-US" altLang="ja-JP" sz="1800" dirty="0"/>
          </a:p>
          <a:p>
            <a:r>
              <a:rPr lang="en-US" altLang="ja-JP" sz="1800" dirty="0"/>
              <a:t>PLA</a:t>
            </a:r>
            <a:r>
              <a:rPr lang="ja-JP" altLang="en-US" sz="1800"/>
              <a:t>とエポキシ樹脂の部分をコンクリートに置き換えて解析を行う．</a:t>
            </a:r>
            <a:endParaRPr lang="en-US" altLang="ja-JP" sz="1800" dirty="0"/>
          </a:p>
        </p:txBody>
      </p:sp>
    </p:spTree>
    <p:extLst>
      <p:ext uri="{BB962C8B-B14F-4D97-AF65-F5344CB8AC3E}">
        <p14:creationId xmlns:p14="http://schemas.microsoft.com/office/powerpoint/2010/main" val="575618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241DD1-2957-42C7-8595-BB2A16955130}"/>
              </a:ext>
            </a:extLst>
          </p:cNvPr>
          <p:cNvSpPr txBox="1"/>
          <p:nvPr/>
        </p:nvSpPr>
        <p:spPr>
          <a:xfrm>
            <a:off x="3624008" y="3198167"/>
            <a:ext cx="3959604" cy="461665"/>
          </a:xfrm>
          <a:prstGeom prst="rect">
            <a:avLst/>
          </a:prstGeom>
          <a:noFill/>
        </p:spPr>
        <p:txBody>
          <a:bodyPr wrap="square" rtlCol="0">
            <a:spAutoFit/>
          </a:bodyPr>
          <a:lstStyle/>
          <a:p>
            <a:r>
              <a:rPr lang="ja-JP" altLang="en-US" sz="2400"/>
              <a:t>予備スライド</a:t>
            </a:r>
            <a:endParaRPr kumimoji="1" lang="ja-JP" altLang="en-US" sz="2400" dirty="0"/>
          </a:p>
        </p:txBody>
      </p:sp>
    </p:spTree>
    <p:extLst>
      <p:ext uri="{BB962C8B-B14F-4D97-AF65-F5344CB8AC3E}">
        <p14:creationId xmlns:p14="http://schemas.microsoft.com/office/powerpoint/2010/main" val="2464910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4841865-1554-1E48-87B3-F2B03213C094}"/>
              </a:ext>
            </a:extLst>
          </p:cNvPr>
          <p:cNvPicPr>
            <a:picLocks noChangeAspect="1"/>
          </p:cNvPicPr>
          <p:nvPr/>
        </p:nvPicPr>
        <p:blipFill rotWithShape="1">
          <a:blip r:embed="rId2">
            <a:extLst>
              <a:ext uri="{28A0092B-C50C-407E-A947-70E740481C1C}">
                <a14:useLocalDpi xmlns:a14="http://schemas.microsoft.com/office/drawing/2010/main" val="0"/>
              </a:ext>
            </a:extLst>
          </a:blip>
          <a:srcRect l="4259" t="4428" r="3712" b="52106"/>
          <a:stretch/>
        </p:blipFill>
        <p:spPr>
          <a:xfrm>
            <a:off x="1265007" y="1474780"/>
            <a:ext cx="6954666" cy="1315577"/>
          </a:xfrm>
          <a:prstGeom prst="rect">
            <a:avLst/>
          </a:prstGeom>
        </p:spPr>
      </p:pic>
      <p:pic>
        <p:nvPicPr>
          <p:cNvPr id="5" name="図 4">
            <a:extLst>
              <a:ext uri="{FF2B5EF4-FFF2-40B4-BE49-F238E27FC236}">
                <a16:creationId xmlns:a16="http://schemas.microsoft.com/office/drawing/2014/main" id="{BEDECC32-69A9-9B4F-9E63-549692E501C1}"/>
              </a:ext>
            </a:extLst>
          </p:cNvPr>
          <p:cNvPicPr>
            <a:picLocks noChangeAspect="1"/>
          </p:cNvPicPr>
          <p:nvPr/>
        </p:nvPicPr>
        <p:blipFill rotWithShape="1">
          <a:blip r:embed="rId3">
            <a:extLst>
              <a:ext uri="{28A0092B-C50C-407E-A947-70E740481C1C}">
                <a14:useLocalDpi xmlns:a14="http://schemas.microsoft.com/office/drawing/2010/main" val="0"/>
              </a:ext>
            </a:extLst>
          </a:blip>
          <a:srcRect l="3455" t="4820" r="2286" b="50535"/>
          <a:stretch/>
        </p:blipFill>
        <p:spPr>
          <a:xfrm>
            <a:off x="1259446" y="4592673"/>
            <a:ext cx="6960227" cy="1413426"/>
          </a:xfrm>
          <a:prstGeom prst="rect">
            <a:avLst/>
          </a:prstGeom>
        </p:spPr>
      </p:pic>
      <p:sp>
        <p:nvSpPr>
          <p:cNvPr id="6" name="テキスト ボックス 5">
            <a:extLst>
              <a:ext uri="{FF2B5EF4-FFF2-40B4-BE49-F238E27FC236}">
                <a16:creationId xmlns:a16="http://schemas.microsoft.com/office/drawing/2014/main" id="{544656B8-BA92-0F4B-AE9D-3EB982C246AA}"/>
              </a:ext>
            </a:extLst>
          </p:cNvPr>
          <p:cNvSpPr txBox="1"/>
          <p:nvPr/>
        </p:nvSpPr>
        <p:spPr>
          <a:xfrm>
            <a:off x="120519" y="159551"/>
            <a:ext cx="7720383" cy="400110"/>
          </a:xfrm>
          <a:prstGeom prst="rect">
            <a:avLst/>
          </a:prstGeom>
          <a:noFill/>
        </p:spPr>
        <p:txBody>
          <a:bodyPr wrap="none" rtlCol="0">
            <a:spAutoFit/>
          </a:bodyPr>
          <a:lstStyle/>
          <a:p>
            <a:r>
              <a:rPr kumimoji="1" lang="ja-JP" altLang="en-US" sz="2000" b="1">
                <a:latin typeface="+mj-ea"/>
                <a:ea typeface="+mj-ea"/>
              </a:rPr>
              <a:t>斜め方向に繊維を埋めた時，</a:t>
            </a:r>
            <a:r>
              <a:rPr kumimoji="1" lang="en-US" altLang="ja-JP" sz="2000" b="1" dirty="0">
                <a:latin typeface="+mj-ea"/>
                <a:ea typeface="+mj-ea"/>
              </a:rPr>
              <a:t>0.8mm</a:t>
            </a:r>
            <a:r>
              <a:rPr kumimoji="1" lang="ja-JP" altLang="en-US" sz="2000" b="1">
                <a:latin typeface="+mj-ea"/>
                <a:ea typeface="+mj-ea"/>
              </a:rPr>
              <a:t>引張った時の</a:t>
            </a:r>
            <a:r>
              <a:rPr kumimoji="1" lang="en-US" altLang="ja-JP" sz="2000" b="1" dirty="0">
                <a:latin typeface="+mj-ea"/>
                <a:ea typeface="+mj-ea"/>
              </a:rPr>
              <a:t>x</a:t>
            </a:r>
            <a:r>
              <a:rPr kumimoji="1" lang="ja-JP" altLang="en-US" sz="2000" b="1">
                <a:latin typeface="+mj-ea"/>
                <a:ea typeface="+mj-ea"/>
              </a:rPr>
              <a:t>方向応力分布図</a:t>
            </a:r>
          </a:p>
        </p:txBody>
      </p:sp>
      <p:sp>
        <p:nvSpPr>
          <p:cNvPr id="7" name="テキスト ボックス 6">
            <a:extLst>
              <a:ext uri="{FF2B5EF4-FFF2-40B4-BE49-F238E27FC236}">
                <a16:creationId xmlns:a16="http://schemas.microsoft.com/office/drawing/2014/main" id="{55B86A2E-09EB-9B49-AC23-A85EADD417C3}"/>
              </a:ext>
            </a:extLst>
          </p:cNvPr>
          <p:cNvSpPr txBox="1"/>
          <p:nvPr/>
        </p:nvSpPr>
        <p:spPr>
          <a:xfrm>
            <a:off x="573792" y="1926774"/>
            <a:ext cx="691215" cy="338554"/>
          </a:xfrm>
          <a:prstGeom prst="rect">
            <a:avLst/>
          </a:prstGeom>
          <a:noFill/>
        </p:spPr>
        <p:txBody>
          <a:bodyPr wrap="none" rtlCol="0">
            <a:spAutoFit/>
          </a:bodyPr>
          <a:lstStyle/>
          <a:p>
            <a:r>
              <a:rPr kumimoji="1" lang="en-US" altLang="ja-JP" sz="1600" dirty="0">
                <a:latin typeface="+mj-ea"/>
                <a:ea typeface="+mj-ea"/>
              </a:rPr>
              <a:t>1 mm</a:t>
            </a:r>
            <a:endParaRPr kumimoji="1" lang="ja-JP" altLang="en-US" sz="1600">
              <a:latin typeface="+mj-ea"/>
              <a:ea typeface="+mj-ea"/>
            </a:endParaRPr>
          </a:p>
        </p:txBody>
      </p:sp>
      <p:sp>
        <p:nvSpPr>
          <p:cNvPr id="8" name="テキスト ボックス 7">
            <a:extLst>
              <a:ext uri="{FF2B5EF4-FFF2-40B4-BE49-F238E27FC236}">
                <a16:creationId xmlns:a16="http://schemas.microsoft.com/office/drawing/2014/main" id="{C724DA97-CBFF-0C46-B876-F22C0D8D7A43}"/>
              </a:ext>
            </a:extLst>
          </p:cNvPr>
          <p:cNvSpPr txBox="1"/>
          <p:nvPr/>
        </p:nvSpPr>
        <p:spPr>
          <a:xfrm>
            <a:off x="490484" y="5117703"/>
            <a:ext cx="846707" cy="338554"/>
          </a:xfrm>
          <a:prstGeom prst="rect">
            <a:avLst/>
          </a:prstGeom>
          <a:noFill/>
        </p:spPr>
        <p:txBody>
          <a:bodyPr wrap="none" rtlCol="0">
            <a:spAutoFit/>
          </a:bodyPr>
          <a:lstStyle/>
          <a:p>
            <a:r>
              <a:rPr kumimoji="1" lang="en-US" altLang="ja-JP" sz="1600" dirty="0">
                <a:latin typeface="+mj-ea"/>
                <a:ea typeface="+mj-ea"/>
              </a:rPr>
              <a:t>1.8 mm</a:t>
            </a:r>
            <a:endParaRPr kumimoji="1" lang="ja-JP" altLang="en-US" sz="1600">
              <a:latin typeface="+mj-ea"/>
              <a:ea typeface="+mj-ea"/>
            </a:endParaRPr>
          </a:p>
        </p:txBody>
      </p:sp>
      <p:sp>
        <p:nvSpPr>
          <p:cNvPr id="10" name="テキスト ボックス 9">
            <a:extLst>
              <a:ext uri="{FF2B5EF4-FFF2-40B4-BE49-F238E27FC236}">
                <a16:creationId xmlns:a16="http://schemas.microsoft.com/office/drawing/2014/main" id="{AE4DD98B-7252-8644-B372-63F372A0164A}"/>
              </a:ext>
            </a:extLst>
          </p:cNvPr>
          <p:cNvSpPr txBox="1"/>
          <p:nvPr/>
        </p:nvSpPr>
        <p:spPr>
          <a:xfrm rot="16200000">
            <a:off x="-373911" y="3259723"/>
            <a:ext cx="1311578"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の太さ</a:t>
            </a:r>
          </a:p>
        </p:txBody>
      </p:sp>
      <p:sp>
        <p:nvSpPr>
          <p:cNvPr id="11" name="ドーナツ 10">
            <a:extLst>
              <a:ext uri="{FF2B5EF4-FFF2-40B4-BE49-F238E27FC236}">
                <a16:creationId xmlns:a16="http://schemas.microsoft.com/office/drawing/2014/main" id="{15794DA6-55B5-F242-AD36-83967CFDC7FC}"/>
              </a:ext>
            </a:extLst>
          </p:cNvPr>
          <p:cNvSpPr/>
          <p:nvPr/>
        </p:nvSpPr>
        <p:spPr>
          <a:xfrm>
            <a:off x="3808325" y="1764771"/>
            <a:ext cx="512466" cy="524393"/>
          </a:xfrm>
          <a:prstGeom prst="donut">
            <a:avLst>
              <a:gd name="adj" fmla="val 6279"/>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a:solidFill>
                <a:schemeClr val="tx1"/>
              </a:solidFill>
            </a:endParaRPr>
          </a:p>
        </p:txBody>
      </p:sp>
      <p:sp>
        <p:nvSpPr>
          <p:cNvPr id="12" name="ドーナツ 11">
            <a:extLst>
              <a:ext uri="{FF2B5EF4-FFF2-40B4-BE49-F238E27FC236}">
                <a16:creationId xmlns:a16="http://schemas.microsoft.com/office/drawing/2014/main" id="{7A0CA23B-DDCB-B94E-B3E6-EEB74985D3F6}"/>
              </a:ext>
            </a:extLst>
          </p:cNvPr>
          <p:cNvSpPr/>
          <p:nvPr/>
        </p:nvSpPr>
        <p:spPr>
          <a:xfrm>
            <a:off x="3724477" y="4931864"/>
            <a:ext cx="512466" cy="524393"/>
          </a:xfrm>
          <a:prstGeom prst="donut">
            <a:avLst>
              <a:gd name="adj" fmla="val 6279"/>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600">
              <a:solidFill>
                <a:schemeClr val="tx1"/>
              </a:solidFill>
            </a:endParaRPr>
          </a:p>
        </p:txBody>
      </p:sp>
      <p:cxnSp>
        <p:nvCxnSpPr>
          <p:cNvPr id="16" name="直線コネクタ 15">
            <a:extLst>
              <a:ext uri="{FF2B5EF4-FFF2-40B4-BE49-F238E27FC236}">
                <a16:creationId xmlns:a16="http://schemas.microsoft.com/office/drawing/2014/main" id="{5745A17E-C75A-AD43-99D4-34D36BD0F2CA}"/>
              </a:ext>
            </a:extLst>
          </p:cNvPr>
          <p:cNvCxnSpPr>
            <a:cxnSpLocks/>
            <a:stCxn id="11" idx="3"/>
          </p:cNvCxnSpPr>
          <p:nvPr/>
        </p:nvCxnSpPr>
        <p:spPr>
          <a:xfrm flipH="1">
            <a:off x="2813538" y="2212368"/>
            <a:ext cx="1069836" cy="107456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直線コネクタ 16">
            <a:extLst>
              <a:ext uri="{FF2B5EF4-FFF2-40B4-BE49-F238E27FC236}">
                <a16:creationId xmlns:a16="http://schemas.microsoft.com/office/drawing/2014/main" id="{4FC500F4-3AC2-6642-BA53-1A51837513E8}"/>
              </a:ext>
            </a:extLst>
          </p:cNvPr>
          <p:cNvCxnSpPr>
            <a:cxnSpLocks/>
          </p:cNvCxnSpPr>
          <p:nvPr/>
        </p:nvCxnSpPr>
        <p:spPr>
          <a:xfrm>
            <a:off x="2974623" y="3963109"/>
            <a:ext cx="908751" cy="1013153"/>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23" name="テキスト ボックス 22">
            <a:extLst>
              <a:ext uri="{FF2B5EF4-FFF2-40B4-BE49-F238E27FC236}">
                <a16:creationId xmlns:a16="http://schemas.microsoft.com/office/drawing/2014/main" id="{B7978F4C-E160-E34A-9D5F-A619ADB1D052}"/>
              </a:ext>
            </a:extLst>
          </p:cNvPr>
          <p:cNvSpPr txBox="1"/>
          <p:nvPr/>
        </p:nvSpPr>
        <p:spPr>
          <a:xfrm>
            <a:off x="1497166" y="3378334"/>
            <a:ext cx="3057247" cy="584775"/>
          </a:xfrm>
          <a:prstGeom prst="rect">
            <a:avLst/>
          </a:prstGeom>
          <a:noFill/>
        </p:spPr>
        <p:txBody>
          <a:bodyPr wrap="none" rtlCol="0">
            <a:spAutoFit/>
          </a:bodyPr>
          <a:lstStyle/>
          <a:p>
            <a:r>
              <a:rPr kumimoji="1" lang="ja-JP" altLang="en-US" sz="1600"/>
              <a:t>反対側の</a:t>
            </a:r>
            <a:r>
              <a:rPr kumimoji="1" lang="en-US" altLang="ja-JP" sz="1600" dirty="0"/>
              <a:t>CFRP</a:t>
            </a:r>
            <a:r>
              <a:rPr kumimoji="1" lang="ja-JP" altLang="en-US" sz="1600"/>
              <a:t>端部と比較して</a:t>
            </a:r>
            <a:endParaRPr kumimoji="1" lang="en-US" altLang="ja-JP" sz="1600" dirty="0"/>
          </a:p>
          <a:p>
            <a:r>
              <a:rPr kumimoji="1" lang="ja-JP" altLang="en-US" sz="1600"/>
              <a:t>応力集中が小さくなっている．</a:t>
            </a:r>
            <a:endParaRPr kumimoji="1" lang="en-US" altLang="ja-JP" sz="1600" dirty="0"/>
          </a:p>
        </p:txBody>
      </p:sp>
      <p:sp>
        <p:nvSpPr>
          <p:cNvPr id="27" name="テキスト ボックス 26">
            <a:extLst>
              <a:ext uri="{FF2B5EF4-FFF2-40B4-BE49-F238E27FC236}">
                <a16:creationId xmlns:a16="http://schemas.microsoft.com/office/drawing/2014/main" id="{CE0732A1-AC6C-FE49-A4C1-3D2E55571874}"/>
              </a:ext>
            </a:extLst>
          </p:cNvPr>
          <p:cNvSpPr txBox="1"/>
          <p:nvPr/>
        </p:nvSpPr>
        <p:spPr>
          <a:xfrm>
            <a:off x="4783570" y="3399127"/>
            <a:ext cx="3877985" cy="584775"/>
          </a:xfrm>
          <a:prstGeom prst="rect">
            <a:avLst/>
          </a:prstGeom>
          <a:noFill/>
        </p:spPr>
        <p:txBody>
          <a:bodyPr wrap="none" rtlCol="0">
            <a:spAutoFit/>
          </a:bodyPr>
          <a:lstStyle/>
          <a:p>
            <a:r>
              <a:rPr kumimoji="1" lang="ja-JP" altLang="en-US" sz="1600"/>
              <a:t>反対側にも斜め方向繊維を埋め込めば</a:t>
            </a:r>
            <a:endParaRPr kumimoji="1" lang="en-US" altLang="ja-JP" sz="1600" dirty="0"/>
          </a:p>
          <a:p>
            <a:r>
              <a:rPr kumimoji="1" lang="ja-JP" altLang="en-US" sz="1600"/>
              <a:t>引張応力が多くなることが期待できる．</a:t>
            </a:r>
            <a:endParaRPr kumimoji="1" lang="en-US" altLang="ja-JP" sz="1600" dirty="0"/>
          </a:p>
        </p:txBody>
      </p:sp>
      <p:sp>
        <p:nvSpPr>
          <p:cNvPr id="29" name="三角形 28">
            <a:extLst>
              <a:ext uri="{FF2B5EF4-FFF2-40B4-BE49-F238E27FC236}">
                <a16:creationId xmlns:a16="http://schemas.microsoft.com/office/drawing/2014/main" id="{EE0730E3-D733-8348-A276-AAC8950EAAED}"/>
              </a:ext>
            </a:extLst>
          </p:cNvPr>
          <p:cNvSpPr/>
          <p:nvPr/>
        </p:nvSpPr>
        <p:spPr>
          <a:xfrm rot="5400000">
            <a:off x="4389717" y="3603873"/>
            <a:ext cx="465048" cy="131316"/>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814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8" name="四角形: 角を丸くする 47">
            <a:extLst>
              <a:ext uri="{FF2B5EF4-FFF2-40B4-BE49-F238E27FC236}">
                <a16:creationId xmlns:a16="http://schemas.microsoft.com/office/drawing/2014/main" id="{13ED2616-D59A-4F38-8B23-04A75223C530}"/>
              </a:ext>
            </a:extLst>
          </p:cNvPr>
          <p:cNvSpPr/>
          <p:nvPr/>
        </p:nvSpPr>
        <p:spPr>
          <a:xfrm>
            <a:off x="518071" y="3770636"/>
            <a:ext cx="8052013" cy="2631759"/>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0" name="四角形: 角を丸くする 49">
            <a:extLst>
              <a:ext uri="{FF2B5EF4-FFF2-40B4-BE49-F238E27FC236}">
                <a16:creationId xmlns:a16="http://schemas.microsoft.com/office/drawing/2014/main" id="{F5D7CB94-02EF-49D6-A51D-E6267D674334}"/>
              </a:ext>
            </a:extLst>
          </p:cNvPr>
          <p:cNvSpPr/>
          <p:nvPr/>
        </p:nvSpPr>
        <p:spPr>
          <a:xfrm>
            <a:off x="518072" y="1136272"/>
            <a:ext cx="8052013" cy="1819707"/>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6" name="二等辺三角形 55">
            <a:extLst>
              <a:ext uri="{FF2B5EF4-FFF2-40B4-BE49-F238E27FC236}">
                <a16:creationId xmlns:a16="http://schemas.microsoft.com/office/drawing/2014/main" id="{64BDAF2D-0371-4CAF-9CD9-C82B077708FB}"/>
              </a:ext>
            </a:extLst>
          </p:cNvPr>
          <p:cNvSpPr/>
          <p:nvPr/>
        </p:nvSpPr>
        <p:spPr>
          <a:xfrm rot="10800000">
            <a:off x="3877362" y="3268157"/>
            <a:ext cx="1116399" cy="1895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pic>
        <p:nvPicPr>
          <p:cNvPr id="63" name="図 62">
            <a:extLst>
              <a:ext uri="{FF2B5EF4-FFF2-40B4-BE49-F238E27FC236}">
                <a16:creationId xmlns:a16="http://schemas.microsoft.com/office/drawing/2014/main" id="{04411154-29DE-4C41-BBF8-7508EB1EAA80}"/>
              </a:ext>
            </a:extLst>
          </p:cNvPr>
          <p:cNvPicPr>
            <a:picLocks noChangeAspect="1"/>
          </p:cNvPicPr>
          <p:nvPr/>
        </p:nvPicPr>
        <p:blipFill>
          <a:blip r:embed="rId3"/>
          <a:stretch>
            <a:fillRect/>
          </a:stretch>
        </p:blipFill>
        <p:spPr>
          <a:xfrm>
            <a:off x="930294" y="1528901"/>
            <a:ext cx="2847873" cy="1146824"/>
          </a:xfrm>
          <a:prstGeom prst="rect">
            <a:avLst/>
          </a:prstGeom>
        </p:spPr>
      </p:pic>
      <p:sp>
        <p:nvSpPr>
          <p:cNvPr id="64" name="テキスト ボックス 63">
            <a:extLst>
              <a:ext uri="{FF2B5EF4-FFF2-40B4-BE49-F238E27FC236}">
                <a16:creationId xmlns:a16="http://schemas.microsoft.com/office/drawing/2014/main" id="{F429F6D2-69FA-40B2-BA54-A1B9382DDEEE}"/>
              </a:ext>
            </a:extLst>
          </p:cNvPr>
          <p:cNvSpPr txBox="1"/>
          <p:nvPr/>
        </p:nvSpPr>
        <p:spPr>
          <a:xfrm>
            <a:off x="3877362" y="1454261"/>
            <a:ext cx="4593528" cy="1246495"/>
          </a:xfrm>
          <a:prstGeom prst="rect">
            <a:avLst/>
          </a:prstGeom>
          <a:noFill/>
        </p:spPr>
        <p:txBody>
          <a:bodyPr wrap="square">
            <a:spAutoFit/>
          </a:bodyPr>
          <a:lstStyle/>
          <a:p>
            <a:pPr marL="285750" indent="-285750">
              <a:buFont typeface="Wingdings" panose="05000000000000000000" pitchFamily="2" charset="2"/>
              <a:buChar char="Ø"/>
            </a:pPr>
            <a:r>
              <a:rPr kumimoji="1" lang="ja-JP" altLang="en-US" sz="1600" dirty="0">
                <a:latin typeface="+mn-ea"/>
              </a:rPr>
              <a:t>近年最も主流な</a:t>
            </a:r>
            <a:r>
              <a:rPr kumimoji="1" lang="en-US" altLang="ja-JP" sz="1600" dirty="0">
                <a:latin typeface="+mn-ea"/>
              </a:rPr>
              <a:t>3D</a:t>
            </a:r>
            <a:r>
              <a:rPr kumimoji="1" lang="ja-JP" altLang="en-US" sz="1600" dirty="0">
                <a:latin typeface="+mn-ea"/>
              </a:rPr>
              <a:t>プリンターの一つ</a:t>
            </a:r>
            <a:endParaRPr kumimoji="1" lang="en-US" altLang="ja-JP" sz="1600" dirty="0">
              <a:latin typeface="+mn-ea"/>
            </a:endParaRPr>
          </a:p>
          <a:p>
            <a:pPr marL="171450" indent="-171450">
              <a:buFont typeface="Wingdings" panose="05000000000000000000" pitchFamily="2" charset="2"/>
              <a:buChar char="Ø"/>
            </a:pPr>
            <a:endParaRPr lang="en-US" altLang="ja-JP" sz="700" dirty="0">
              <a:latin typeface="+mn-ea"/>
            </a:endParaRPr>
          </a:p>
          <a:p>
            <a:pPr marL="285750" indent="-285750">
              <a:buFont typeface="Wingdings" panose="05000000000000000000" pitchFamily="2" charset="2"/>
              <a:buChar char="Ø"/>
            </a:pPr>
            <a:r>
              <a:rPr lang="ja-JP" altLang="en-US" sz="1600" dirty="0">
                <a:latin typeface="+mn-ea"/>
              </a:rPr>
              <a:t>熱可塑性樹脂を一層ずつ積層させて造形する</a:t>
            </a:r>
            <a:endParaRPr lang="en-US" altLang="ja-JP" sz="1600" dirty="0">
              <a:latin typeface="+mn-ea"/>
            </a:endParaRPr>
          </a:p>
          <a:p>
            <a:r>
              <a:rPr lang="ja-JP" altLang="en-US" sz="1600" dirty="0">
                <a:latin typeface="+mn-ea"/>
              </a:rPr>
              <a:t>　 → </a:t>
            </a:r>
            <a:r>
              <a:rPr lang="ja-JP" altLang="en-US" sz="1600" b="1" dirty="0">
                <a:solidFill>
                  <a:srgbClr val="FF0000"/>
                </a:solidFill>
                <a:latin typeface="+mn-ea"/>
              </a:rPr>
              <a:t>ミルフィーユのような構造</a:t>
            </a:r>
            <a:endParaRPr kumimoji="1" lang="en-US" altLang="ja-JP" sz="2000" dirty="0">
              <a:latin typeface="+mn-ea"/>
            </a:endParaRPr>
          </a:p>
          <a:p>
            <a:endParaRPr kumimoji="1" lang="en-US" altLang="ja-JP" sz="800" dirty="0">
              <a:latin typeface="+mn-ea"/>
            </a:endParaRPr>
          </a:p>
          <a:p>
            <a:r>
              <a:rPr kumimoji="1" lang="en-US" altLang="ja-JP" sz="1200" dirty="0">
                <a:latin typeface="+mn-ea"/>
              </a:rPr>
              <a:t>* </a:t>
            </a:r>
            <a:r>
              <a:rPr kumimoji="1" lang="ja-JP" altLang="en-US" sz="1200" dirty="0">
                <a:latin typeface="+mn-ea"/>
              </a:rPr>
              <a:t>熱可塑性樹脂：熱を与えると柔化する樹脂．</a:t>
            </a:r>
            <a:r>
              <a:rPr kumimoji="1" lang="en-US" altLang="ja-JP" sz="1200" dirty="0">
                <a:latin typeface="+mn-ea"/>
              </a:rPr>
              <a:t>(PLA</a:t>
            </a:r>
            <a:r>
              <a:rPr kumimoji="1" lang="ja-JP" altLang="en-US" sz="1200" dirty="0">
                <a:latin typeface="+mn-ea"/>
              </a:rPr>
              <a:t>・</a:t>
            </a:r>
            <a:r>
              <a:rPr kumimoji="1" lang="en-US" altLang="ja-JP" sz="1200" dirty="0">
                <a:latin typeface="+mn-ea"/>
              </a:rPr>
              <a:t>ABS)</a:t>
            </a:r>
            <a:endParaRPr kumimoji="1" lang="en-US" altLang="ja-JP" sz="1400" dirty="0">
              <a:latin typeface="+mn-ea"/>
            </a:endParaRPr>
          </a:p>
        </p:txBody>
      </p:sp>
      <p:sp>
        <p:nvSpPr>
          <p:cNvPr id="66" name="四角形: 角を丸くする 65">
            <a:extLst>
              <a:ext uri="{FF2B5EF4-FFF2-40B4-BE49-F238E27FC236}">
                <a16:creationId xmlns:a16="http://schemas.microsoft.com/office/drawing/2014/main" id="{CC1D61C5-B2D4-488D-8470-0FBFFC6684AA}"/>
              </a:ext>
            </a:extLst>
          </p:cNvPr>
          <p:cNvSpPr/>
          <p:nvPr/>
        </p:nvSpPr>
        <p:spPr>
          <a:xfrm>
            <a:off x="831746" y="3562148"/>
            <a:ext cx="2143599" cy="339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67" name="図 66">
            <a:extLst>
              <a:ext uri="{FF2B5EF4-FFF2-40B4-BE49-F238E27FC236}">
                <a16:creationId xmlns:a16="http://schemas.microsoft.com/office/drawing/2014/main" id="{C67414F5-1932-4FDD-87A7-816032094272}"/>
              </a:ext>
            </a:extLst>
          </p:cNvPr>
          <p:cNvPicPr>
            <a:picLocks noChangeAspect="1"/>
          </p:cNvPicPr>
          <p:nvPr/>
        </p:nvPicPr>
        <p:blipFill>
          <a:blip r:embed="rId4"/>
          <a:stretch>
            <a:fillRect/>
          </a:stretch>
        </p:blipFill>
        <p:spPr>
          <a:xfrm>
            <a:off x="5100061" y="4289683"/>
            <a:ext cx="800125" cy="1111898"/>
          </a:xfrm>
          <a:prstGeom prst="rect">
            <a:avLst/>
          </a:prstGeom>
        </p:spPr>
      </p:pic>
      <p:pic>
        <p:nvPicPr>
          <p:cNvPr id="79" name="図 78">
            <a:extLst>
              <a:ext uri="{FF2B5EF4-FFF2-40B4-BE49-F238E27FC236}">
                <a16:creationId xmlns:a16="http://schemas.microsoft.com/office/drawing/2014/main" id="{CE8C2892-627E-4542-9BCA-1ADC49C61ACF}"/>
              </a:ext>
            </a:extLst>
          </p:cNvPr>
          <p:cNvPicPr>
            <a:picLocks noChangeAspect="1"/>
          </p:cNvPicPr>
          <p:nvPr/>
        </p:nvPicPr>
        <p:blipFill>
          <a:blip r:embed="rId5"/>
          <a:stretch>
            <a:fillRect/>
          </a:stretch>
        </p:blipFill>
        <p:spPr>
          <a:xfrm>
            <a:off x="1031700" y="4467716"/>
            <a:ext cx="1106380" cy="819440"/>
          </a:xfrm>
          <a:prstGeom prst="rect">
            <a:avLst/>
          </a:prstGeom>
        </p:spPr>
      </p:pic>
      <p:sp>
        <p:nvSpPr>
          <p:cNvPr id="80" name="テキスト ボックス 79">
            <a:extLst>
              <a:ext uri="{FF2B5EF4-FFF2-40B4-BE49-F238E27FC236}">
                <a16:creationId xmlns:a16="http://schemas.microsoft.com/office/drawing/2014/main" id="{78C4812F-29B1-4307-B370-18464573DDCD}"/>
              </a:ext>
            </a:extLst>
          </p:cNvPr>
          <p:cNvSpPr txBox="1"/>
          <p:nvPr/>
        </p:nvSpPr>
        <p:spPr>
          <a:xfrm>
            <a:off x="2293654" y="4484815"/>
            <a:ext cx="2229372" cy="815608"/>
          </a:xfrm>
          <a:prstGeom prst="rect">
            <a:avLst/>
          </a:prstGeom>
          <a:noFill/>
        </p:spPr>
        <p:txBody>
          <a:bodyPr wrap="square" rtlCol="0">
            <a:spAutoFit/>
          </a:bodyPr>
          <a:lstStyle/>
          <a:p>
            <a:r>
              <a:rPr kumimoji="1" lang="ja-JP" altLang="en-US" sz="1600" b="1" dirty="0"/>
              <a:t>水平方向：高強度</a:t>
            </a:r>
            <a:endParaRPr kumimoji="1" lang="en-US" altLang="ja-JP" sz="1600" b="1" dirty="0"/>
          </a:p>
          <a:p>
            <a:endParaRPr kumimoji="1" lang="en-US" altLang="ja-JP" sz="700" dirty="0"/>
          </a:p>
          <a:p>
            <a:r>
              <a:rPr kumimoji="1" lang="ja-JP" altLang="en-US" sz="1200" dirty="0"/>
              <a:t>樹脂の繊維方向に</a:t>
            </a:r>
            <a:endParaRPr kumimoji="1" lang="en-US" altLang="ja-JP" sz="1200" dirty="0"/>
          </a:p>
          <a:p>
            <a:r>
              <a:rPr kumimoji="1" lang="ja-JP" altLang="en-US" sz="1200" dirty="0"/>
              <a:t>引っ張られるため</a:t>
            </a:r>
            <a:endParaRPr kumimoji="1" lang="en-US" altLang="ja-JP" sz="1200" dirty="0"/>
          </a:p>
        </p:txBody>
      </p:sp>
      <p:sp>
        <p:nvSpPr>
          <p:cNvPr id="81" name="テキスト ボックス 80">
            <a:extLst>
              <a:ext uri="{FF2B5EF4-FFF2-40B4-BE49-F238E27FC236}">
                <a16:creationId xmlns:a16="http://schemas.microsoft.com/office/drawing/2014/main" id="{56C5AAB8-F390-4CA6-871D-97562069011E}"/>
              </a:ext>
            </a:extLst>
          </p:cNvPr>
          <p:cNvSpPr txBox="1"/>
          <p:nvPr/>
        </p:nvSpPr>
        <p:spPr>
          <a:xfrm>
            <a:off x="984584" y="3618660"/>
            <a:ext cx="2143598" cy="335756"/>
          </a:xfrm>
          <a:prstGeom prst="rect">
            <a:avLst/>
          </a:prstGeom>
          <a:noFill/>
        </p:spPr>
        <p:txBody>
          <a:bodyPr wrap="square" rtlCol="0">
            <a:spAutoFit/>
          </a:bodyPr>
          <a:lstStyle/>
          <a:p>
            <a:r>
              <a:rPr kumimoji="1" lang="ja-JP" altLang="en-US" sz="1600" b="1" dirty="0">
                <a:solidFill>
                  <a:schemeClr val="accent1">
                    <a:lumMod val="50000"/>
                  </a:schemeClr>
                </a:solidFill>
              </a:rPr>
              <a:t>引張強度の異方性</a:t>
            </a:r>
            <a:endParaRPr kumimoji="1" lang="ja-JP" altLang="en-US" sz="1600" dirty="0"/>
          </a:p>
        </p:txBody>
      </p:sp>
      <p:sp>
        <p:nvSpPr>
          <p:cNvPr id="82" name="テキスト ボックス 81">
            <a:extLst>
              <a:ext uri="{FF2B5EF4-FFF2-40B4-BE49-F238E27FC236}">
                <a16:creationId xmlns:a16="http://schemas.microsoft.com/office/drawing/2014/main" id="{BAEC149B-D610-4103-9658-B4AFDCC48324}"/>
              </a:ext>
            </a:extLst>
          </p:cNvPr>
          <p:cNvSpPr txBox="1"/>
          <p:nvPr/>
        </p:nvSpPr>
        <p:spPr>
          <a:xfrm>
            <a:off x="6066300" y="4482708"/>
            <a:ext cx="1877437" cy="815608"/>
          </a:xfrm>
          <a:prstGeom prst="rect">
            <a:avLst/>
          </a:prstGeom>
          <a:noFill/>
        </p:spPr>
        <p:txBody>
          <a:bodyPr wrap="none" rtlCol="0">
            <a:spAutoFit/>
          </a:bodyPr>
          <a:lstStyle/>
          <a:p>
            <a:r>
              <a:rPr kumimoji="1" lang="ja-JP" altLang="en-US" sz="1600" b="1" dirty="0"/>
              <a:t>厚さ方向：低強度</a:t>
            </a:r>
            <a:endParaRPr kumimoji="1" lang="en-US" altLang="ja-JP" sz="1600" b="1" dirty="0"/>
          </a:p>
          <a:p>
            <a:endParaRPr kumimoji="1" lang="en-US" altLang="ja-JP" sz="700" dirty="0"/>
          </a:p>
          <a:p>
            <a:r>
              <a:rPr kumimoji="1" lang="ja-JP" altLang="en-US" sz="1200" dirty="0"/>
              <a:t>引張強度は樹脂同士の</a:t>
            </a:r>
            <a:endParaRPr kumimoji="1" lang="en-US" altLang="ja-JP" sz="1200" dirty="0"/>
          </a:p>
          <a:p>
            <a:r>
              <a:rPr kumimoji="1" lang="ja-JP" altLang="en-US" sz="1200" dirty="0"/>
              <a:t>接着強度に依存するため</a:t>
            </a:r>
            <a:endParaRPr kumimoji="1" lang="en-US" altLang="ja-JP" sz="1200" dirty="0"/>
          </a:p>
        </p:txBody>
      </p:sp>
      <p:sp>
        <p:nvSpPr>
          <p:cNvPr id="83" name="四角形: 角を丸くする 82">
            <a:extLst>
              <a:ext uri="{FF2B5EF4-FFF2-40B4-BE49-F238E27FC236}">
                <a16:creationId xmlns:a16="http://schemas.microsoft.com/office/drawing/2014/main" id="{A84539D7-9F1B-4A7B-8BBC-DCC6182B0E63}"/>
              </a:ext>
            </a:extLst>
          </p:cNvPr>
          <p:cNvSpPr/>
          <p:nvPr/>
        </p:nvSpPr>
        <p:spPr>
          <a:xfrm>
            <a:off x="761948" y="967656"/>
            <a:ext cx="2986749" cy="3498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4" name="テキスト ボックス 83">
            <a:extLst>
              <a:ext uri="{FF2B5EF4-FFF2-40B4-BE49-F238E27FC236}">
                <a16:creationId xmlns:a16="http://schemas.microsoft.com/office/drawing/2014/main" id="{C03B13B4-62FB-4764-95AA-498025C5DB27}"/>
              </a:ext>
            </a:extLst>
          </p:cNvPr>
          <p:cNvSpPr txBox="1"/>
          <p:nvPr/>
        </p:nvSpPr>
        <p:spPr>
          <a:xfrm>
            <a:off x="904481" y="968394"/>
            <a:ext cx="3076072" cy="335756"/>
          </a:xfrm>
          <a:prstGeom prst="rect">
            <a:avLst/>
          </a:prstGeom>
          <a:noFill/>
        </p:spPr>
        <p:txBody>
          <a:bodyPr wrap="square" rtlCol="0">
            <a:spAutoFit/>
          </a:bodyPr>
          <a:lstStyle/>
          <a:p>
            <a:r>
              <a:rPr kumimoji="1" lang="ja-JP" altLang="en-US" sz="1600" b="1" dirty="0">
                <a:solidFill>
                  <a:schemeClr val="accent1">
                    <a:lumMod val="50000"/>
                  </a:schemeClr>
                </a:solidFill>
                <a:latin typeface="+mn-ea"/>
              </a:rPr>
              <a:t>熱溶解積層法</a:t>
            </a:r>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プリンター</a:t>
            </a:r>
          </a:p>
        </p:txBody>
      </p:sp>
      <p:sp>
        <p:nvSpPr>
          <p:cNvPr id="85" name="吹き出し: 四角形 84">
            <a:extLst>
              <a:ext uri="{FF2B5EF4-FFF2-40B4-BE49-F238E27FC236}">
                <a16:creationId xmlns:a16="http://schemas.microsoft.com/office/drawing/2014/main" id="{5D9A8DDD-F1DA-415D-B0B0-EE339CE407EB}"/>
              </a:ext>
            </a:extLst>
          </p:cNvPr>
          <p:cNvSpPr/>
          <p:nvPr/>
        </p:nvSpPr>
        <p:spPr>
          <a:xfrm>
            <a:off x="7148093" y="4068836"/>
            <a:ext cx="693556" cy="254839"/>
          </a:xfrm>
          <a:prstGeom prst="wedgeRectCallout">
            <a:avLst>
              <a:gd name="adj1" fmla="val -18335"/>
              <a:gd name="adj2" fmla="val 853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86" name="テキスト ボックス 85">
            <a:extLst>
              <a:ext uri="{FF2B5EF4-FFF2-40B4-BE49-F238E27FC236}">
                <a16:creationId xmlns:a16="http://schemas.microsoft.com/office/drawing/2014/main" id="{79446A6C-08DE-420E-BD95-DB5FCFD91082}"/>
              </a:ext>
            </a:extLst>
          </p:cNvPr>
          <p:cNvSpPr txBox="1"/>
          <p:nvPr/>
        </p:nvSpPr>
        <p:spPr>
          <a:xfrm>
            <a:off x="7173609" y="4067297"/>
            <a:ext cx="721268" cy="279797"/>
          </a:xfrm>
          <a:prstGeom prst="rect">
            <a:avLst/>
          </a:prstGeom>
          <a:noFill/>
        </p:spPr>
        <p:txBody>
          <a:bodyPr wrap="square" rtlCol="0">
            <a:spAutoFit/>
          </a:bodyPr>
          <a:lstStyle/>
          <a:p>
            <a:r>
              <a:rPr kumimoji="1" lang="ja-JP" altLang="en-US" sz="1200" b="1" dirty="0">
                <a:solidFill>
                  <a:schemeClr val="bg1"/>
                </a:solidFill>
              </a:rPr>
              <a:t>問題点</a:t>
            </a:r>
          </a:p>
        </p:txBody>
      </p:sp>
      <p:sp>
        <p:nvSpPr>
          <p:cNvPr id="20" name="テキスト ボックス 19">
            <a:extLst>
              <a:ext uri="{FF2B5EF4-FFF2-40B4-BE49-F238E27FC236}">
                <a16:creationId xmlns:a16="http://schemas.microsoft.com/office/drawing/2014/main" id="{D1281570-B919-4E3D-AD5C-FBA3FBF56E6F}"/>
              </a:ext>
            </a:extLst>
          </p:cNvPr>
          <p:cNvSpPr txBox="1"/>
          <p:nvPr/>
        </p:nvSpPr>
        <p:spPr>
          <a:xfrm>
            <a:off x="930294" y="5639592"/>
            <a:ext cx="7469282" cy="584775"/>
          </a:xfrm>
          <a:prstGeom prst="rect">
            <a:avLst/>
          </a:prstGeom>
          <a:noFill/>
        </p:spPr>
        <p:txBody>
          <a:bodyPr wrap="square" rtlCol="0">
            <a:spAutoFit/>
          </a:bodyPr>
          <a:lstStyle/>
          <a:p>
            <a:r>
              <a:rPr kumimoji="1" lang="ja-JP" altLang="en-US" sz="1600" dirty="0">
                <a:latin typeface="+mn-ea"/>
              </a:rPr>
              <a:t>水平方向と厚さ方向の強度差は</a:t>
            </a:r>
            <a:r>
              <a:rPr kumimoji="1" lang="en-US" altLang="ja-JP" sz="1600" dirty="0">
                <a:latin typeface="+mn-ea"/>
              </a:rPr>
              <a:t>2~10</a:t>
            </a:r>
            <a:r>
              <a:rPr kumimoji="1" lang="ja-JP" altLang="en-US" sz="1600" dirty="0">
                <a:latin typeface="+mn-ea"/>
              </a:rPr>
              <a:t>倍程度であり，造形物が大きくなるに</a:t>
            </a:r>
            <a:endParaRPr kumimoji="1" lang="en-US" altLang="ja-JP" sz="1600" dirty="0">
              <a:latin typeface="+mn-ea"/>
            </a:endParaRPr>
          </a:p>
          <a:p>
            <a:r>
              <a:rPr kumimoji="1" lang="ja-JP" altLang="en-US" sz="1600" dirty="0">
                <a:latin typeface="+mn-ea"/>
              </a:rPr>
              <a:t>従って，厚さ方向の引張強度は低くなる．</a:t>
            </a:r>
            <a:endParaRPr kumimoji="1" lang="en-US" altLang="ja-JP" sz="1600" dirty="0">
              <a:latin typeface="+mn-ea"/>
            </a:endParaRPr>
          </a:p>
        </p:txBody>
      </p:sp>
      <p:sp>
        <p:nvSpPr>
          <p:cNvPr id="21" name="テキスト ボックス 20">
            <a:extLst>
              <a:ext uri="{FF2B5EF4-FFF2-40B4-BE49-F238E27FC236}">
                <a16:creationId xmlns:a16="http://schemas.microsoft.com/office/drawing/2014/main" id="{67A183D7-B47D-4952-B1C8-300CC7EB61EF}"/>
              </a:ext>
            </a:extLst>
          </p:cNvPr>
          <p:cNvSpPr txBox="1"/>
          <p:nvPr/>
        </p:nvSpPr>
        <p:spPr>
          <a:xfrm flipH="1">
            <a:off x="119749" y="111477"/>
            <a:ext cx="7179548" cy="461665"/>
          </a:xfrm>
          <a:prstGeom prst="rect">
            <a:avLst/>
          </a:prstGeom>
          <a:noFill/>
        </p:spPr>
        <p:txBody>
          <a:bodyPr wrap="square" rtlCol="0">
            <a:spAutoFit/>
          </a:bodyPr>
          <a:lstStyle/>
          <a:p>
            <a:r>
              <a:rPr kumimoji="1" lang="ja-JP" altLang="en-US" sz="2400" b="1" dirty="0">
                <a:solidFill>
                  <a:schemeClr val="bg1"/>
                </a:solidFill>
                <a:latin typeface="+mn-ea"/>
              </a:rPr>
              <a:t> 研究背景１</a:t>
            </a:r>
            <a:r>
              <a:rPr kumimoji="1" lang="ja-JP" altLang="en-US" sz="2400" dirty="0">
                <a:solidFill>
                  <a:schemeClr val="bg1"/>
                </a:solidFill>
                <a:latin typeface="+mn-ea"/>
              </a:rPr>
              <a:t>｜熱溶解積層法</a:t>
            </a:r>
            <a:r>
              <a:rPr kumimoji="1" lang="en-US" altLang="ja-JP" sz="2400" dirty="0">
                <a:solidFill>
                  <a:schemeClr val="bg1"/>
                </a:solidFill>
                <a:latin typeface="+mn-ea"/>
              </a:rPr>
              <a:t>3D</a:t>
            </a:r>
            <a:r>
              <a:rPr kumimoji="1" lang="ja-JP" altLang="en-US" sz="2400" dirty="0">
                <a:solidFill>
                  <a:schemeClr val="bg1"/>
                </a:solidFill>
                <a:latin typeface="+mn-ea"/>
              </a:rPr>
              <a:t>プリンター</a:t>
            </a:r>
            <a:endParaRPr kumimoji="1" lang="en-US" altLang="ja-JP" sz="2400" dirty="0">
              <a:solidFill>
                <a:schemeClr val="bg1"/>
              </a:solidFill>
              <a:latin typeface="+mn-ea"/>
            </a:endParaRPr>
          </a:p>
        </p:txBody>
      </p:sp>
    </p:spTree>
    <p:extLst>
      <p:ext uri="{BB962C8B-B14F-4D97-AF65-F5344CB8AC3E}">
        <p14:creationId xmlns:p14="http://schemas.microsoft.com/office/powerpoint/2010/main" val="3670262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持つ, 時計, 選手, 男 が含まれている画像&#10;&#10;自動的に生成された説明">
            <a:extLst>
              <a:ext uri="{FF2B5EF4-FFF2-40B4-BE49-F238E27FC236}">
                <a16:creationId xmlns:a16="http://schemas.microsoft.com/office/drawing/2014/main" id="{87A3423F-B73A-104F-80D8-76623DE19C3B}"/>
              </a:ext>
            </a:extLst>
          </p:cNvPr>
          <p:cNvPicPr>
            <a:picLocks noChangeAspect="1"/>
          </p:cNvPicPr>
          <p:nvPr/>
        </p:nvPicPr>
        <p:blipFill rotWithShape="1">
          <a:blip r:embed="rId2">
            <a:extLst>
              <a:ext uri="{28A0092B-C50C-407E-A947-70E740481C1C}">
                <a14:useLocalDpi xmlns:a14="http://schemas.microsoft.com/office/drawing/2010/main" val="0"/>
              </a:ext>
            </a:extLst>
          </a:blip>
          <a:srcRect l="1931" t="9571" r="2325" b="12998"/>
          <a:stretch/>
        </p:blipFill>
        <p:spPr>
          <a:xfrm rot="16200000">
            <a:off x="1790427" y="3122311"/>
            <a:ext cx="5501501" cy="777760"/>
          </a:xfrm>
          <a:prstGeom prst="rect">
            <a:avLst/>
          </a:prstGeom>
        </p:spPr>
      </p:pic>
      <p:pic>
        <p:nvPicPr>
          <p:cNvPr id="7" name="図 6" descr="モニター画面に映る文字&#10;&#10;中程度の精度で自動的に生成された説明">
            <a:extLst>
              <a:ext uri="{FF2B5EF4-FFF2-40B4-BE49-F238E27FC236}">
                <a16:creationId xmlns:a16="http://schemas.microsoft.com/office/drawing/2014/main" id="{DA857547-5B7D-8742-ACB3-3D77BEEA244C}"/>
              </a:ext>
            </a:extLst>
          </p:cNvPr>
          <p:cNvPicPr>
            <a:picLocks noChangeAspect="1"/>
          </p:cNvPicPr>
          <p:nvPr/>
        </p:nvPicPr>
        <p:blipFill rotWithShape="1">
          <a:blip r:embed="rId3">
            <a:extLst>
              <a:ext uri="{28A0092B-C50C-407E-A947-70E740481C1C}">
                <a14:useLocalDpi xmlns:a14="http://schemas.microsoft.com/office/drawing/2010/main" val="0"/>
              </a:ext>
            </a:extLst>
          </a:blip>
          <a:srcRect l="2414" t="12277" r="1839" b="10387"/>
          <a:stretch/>
        </p:blipFill>
        <p:spPr>
          <a:xfrm rot="16200000">
            <a:off x="-783560" y="3121530"/>
            <a:ext cx="5501500" cy="779324"/>
          </a:xfrm>
          <a:prstGeom prst="rect">
            <a:avLst/>
          </a:prstGeom>
        </p:spPr>
      </p:pic>
      <p:pic>
        <p:nvPicPr>
          <p:cNvPr id="9" name="図 8" descr="モニター画面に映る文字&#10;&#10;低い精度で自動的に生成された説明">
            <a:extLst>
              <a:ext uri="{FF2B5EF4-FFF2-40B4-BE49-F238E27FC236}">
                <a16:creationId xmlns:a16="http://schemas.microsoft.com/office/drawing/2014/main" id="{62DD3532-F260-7646-98E1-AE6DF00F1639}"/>
              </a:ext>
            </a:extLst>
          </p:cNvPr>
          <p:cNvPicPr>
            <a:picLocks noChangeAspect="1"/>
          </p:cNvPicPr>
          <p:nvPr/>
        </p:nvPicPr>
        <p:blipFill rotWithShape="1">
          <a:blip r:embed="rId4">
            <a:extLst>
              <a:ext uri="{28A0092B-C50C-407E-A947-70E740481C1C}">
                <a14:useLocalDpi xmlns:a14="http://schemas.microsoft.com/office/drawing/2010/main" val="0"/>
              </a:ext>
            </a:extLst>
          </a:blip>
          <a:srcRect l="1610" t="10687" r="1494" b="11013"/>
          <a:stretch/>
        </p:blipFill>
        <p:spPr>
          <a:xfrm rot="16200000">
            <a:off x="4362512" y="3119626"/>
            <a:ext cx="5501500" cy="783132"/>
          </a:xfrm>
          <a:prstGeom prst="rect">
            <a:avLst/>
          </a:prstGeom>
        </p:spPr>
      </p:pic>
      <p:sp>
        <p:nvSpPr>
          <p:cNvPr id="11" name="テキスト ボックス 10">
            <a:extLst>
              <a:ext uri="{FF2B5EF4-FFF2-40B4-BE49-F238E27FC236}">
                <a16:creationId xmlns:a16="http://schemas.microsoft.com/office/drawing/2014/main" id="{E410872E-D0DE-BD48-A23C-3001090F78E7}"/>
              </a:ext>
            </a:extLst>
          </p:cNvPr>
          <p:cNvSpPr txBox="1"/>
          <p:nvPr/>
        </p:nvSpPr>
        <p:spPr>
          <a:xfrm flipH="1">
            <a:off x="212368" y="91678"/>
            <a:ext cx="8078869" cy="461665"/>
          </a:xfrm>
          <a:prstGeom prst="rect">
            <a:avLst/>
          </a:prstGeom>
          <a:noFill/>
        </p:spPr>
        <p:txBody>
          <a:bodyPr wrap="square" rtlCol="0">
            <a:spAutoFit/>
          </a:bodyPr>
          <a:lstStyle/>
          <a:p>
            <a:r>
              <a:rPr kumimoji="1" lang="en" altLang="ja-JP" sz="2400" b="1" dirty="0">
                <a:solidFill>
                  <a:schemeClr val="accent1">
                    <a:lumMod val="50000"/>
                  </a:schemeClr>
                </a:solidFill>
                <a:latin typeface="Arial" panose="020B0604020202020204" pitchFamily="34" charset="0"/>
                <a:cs typeface="Arial" panose="020B0604020202020204" pitchFamily="34" charset="0"/>
              </a:rPr>
              <a:t>CFRP2</a:t>
            </a:r>
            <a:r>
              <a:rPr kumimoji="1" lang="ja-JP" altLang="en-US" sz="2400" b="1">
                <a:solidFill>
                  <a:schemeClr val="accent1">
                    <a:lumMod val="50000"/>
                  </a:schemeClr>
                </a:solidFill>
                <a:latin typeface="Arial" panose="020B0604020202020204" pitchFamily="34" charset="0"/>
                <a:cs typeface="Arial" panose="020B0604020202020204" pitchFamily="34" charset="0"/>
              </a:rPr>
              <a:t>本（斜め方向あり）</a:t>
            </a:r>
            <a:endParaRPr kumimoji="1" lang="en-US" altLang="ja-JP" sz="2400" b="1" dirty="0">
              <a:solidFill>
                <a:schemeClr val="accent1">
                  <a:lumMod val="50000"/>
                </a:schemeClr>
              </a:solidFill>
              <a:latin typeface="Arial" panose="020B0604020202020204" pitchFamily="34" charset="0"/>
              <a:cs typeface="Arial" panose="020B0604020202020204" pitchFamily="34" charset="0"/>
            </a:endParaRPr>
          </a:p>
        </p:txBody>
      </p:sp>
      <p:sp>
        <p:nvSpPr>
          <p:cNvPr id="13" name="テキスト ボックス 12">
            <a:extLst>
              <a:ext uri="{FF2B5EF4-FFF2-40B4-BE49-F238E27FC236}">
                <a16:creationId xmlns:a16="http://schemas.microsoft.com/office/drawing/2014/main" id="{564AEA47-BA88-D046-8521-52B02E20864D}"/>
              </a:ext>
            </a:extLst>
          </p:cNvPr>
          <p:cNvSpPr txBox="1"/>
          <p:nvPr/>
        </p:nvSpPr>
        <p:spPr>
          <a:xfrm>
            <a:off x="1759441" y="6386847"/>
            <a:ext cx="415498" cy="369332"/>
          </a:xfrm>
          <a:prstGeom prst="rect">
            <a:avLst/>
          </a:prstGeom>
          <a:noFill/>
        </p:spPr>
        <p:txBody>
          <a:bodyPr wrap="none" rtlCol="0">
            <a:spAutoFit/>
          </a:bodyPr>
          <a:lstStyle/>
          <a:p>
            <a:r>
              <a:rPr kumimoji="1" lang="ja-JP" altLang="en-US"/>
              <a:t>小</a:t>
            </a:r>
          </a:p>
        </p:txBody>
      </p:sp>
      <p:sp>
        <p:nvSpPr>
          <p:cNvPr id="14" name="テキスト ボックス 13">
            <a:extLst>
              <a:ext uri="{FF2B5EF4-FFF2-40B4-BE49-F238E27FC236}">
                <a16:creationId xmlns:a16="http://schemas.microsoft.com/office/drawing/2014/main" id="{72FC5C8A-23B1-724C-8176-20967E143F0C}"/>
              </a:ext>
            </a:extLst>
          </p:cNvPr>
          <p:cNvSpPr txBox="1"/>
          <p:nvPr/>
        </p:nvSpPr>
        <p:spPr>
          <a:xfrm>
            <a:off x="4333428" y="6386847"/>
            <a:ext cx="415498" cy="369332"/>
          </a:xfrm>
          <a:prstGeom prst="rect">
            <a:avLst/>
          </a:prstGeom>
          <a:noFill/>
        </p:spPr>
        <p:txBody>
          <a:bodyPr wrap="none" rtlCol="0">
            <a:spAutoFit/>
          </a:bodyPr>
          <a:lstStyle/>
          <a:p>
            <a:r>
              <a:rPr kumimoji="1" lang="ja-JP" altLang="en-US"/>
              <a:t>中</a:t>
            </a:r>
          </a:p>
        </p:txBody>
      </p:sp>
      <p:sp>
        <p:nvSpPr>
          <p:cNvPr id="15" name="テキスト ボックス 14">
            <a:extLst>
              <a:ext uri="{FF2B5EF4-FFF2-40B4-BE49-F238E27FC236}">
                <a16:creationId xmlns:a16="http://schemas.microsoft.com/office/drawing/2014/main" id="{A1BE43C6-885B-0E4E-89B2-2270C2F62406}"/>
              </a:ext>
            </a:extLst>
          </p:cNvPr>
          <p:cNvSpPr txBox="1"/>
          <p:nvPr/>
        </p:nvSpPr>
        <p:spPr>
          <a:xfrm>
            <a:off x="6905513" y="6386847"/>
            <a:ext cx="415498" cy="369332"/>
          </a:xfrm>
          <a:prstGeom prst="rect">
            <a:avLst/>
          </a:prstGeom>
          <a:noFill/>
        </p:spPr>
        <p:txBody>
          <a:bodyPr wrap="none" rtlCol="0">
            <a:spAutoFit/>
          </a:bodyPr>
          <a:lstStyle/>
          <a:p>
            <a:r>
              <a:rPr kumimoji="1" lang="ja-JP" altLang="en-US"/>
              <a:t>大</a:t>
            </a:r>
          </a:p>
        </p:txBody>
      </p:sp>
    </p:spTree>
    <p:extLst>
      <p:ext uri="{BB962C8B-B14F-4D97-AF65-F5344CB8AC3E}">
        <p14:creationId xmlns:p14="http://schemas.microsoft.com/office/powerpoint/2010/main" val="1743328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942A406-FD66-3441-8639-08AC925CC561}"/>
              </a:ext>
            </a:extLst>
          </p:cNvPr>
          <p:cNvSpPr>
            <a:spLocks noGrp="1"/>
          </p:cNvSpPr>
          <p:nvPr>
            <p:ph idx="1"/>
          </p:nvPr>
        </p:nvSpPr>
        <p:spPr>
          <a:xfrm>
            <a:off x="628650" y="1633591"/>
            <a:ext cx="7662587" cy="4818580"/>
          </a:xfrm>
        </p:spPr>
        <p:txBody>
          <a:bodyPr>
            <a:normAutofit/>
          </a:bodyPr>
          <a:lstStyle/>
          <a:p>
            <a:r>
              <a:rPr kumimoji="1" lang="ja-JP" altLang="en-US" sz="1800" b="1">
                <a:latin typeface="+mn-ea"/>
              </a:rPr>
              <a:t>断面積：</a:t>
            </a:r>
            <a:r>
              <a:rPr lang="en-US" altLang="ja-JP" sz="1800" b="1" dirty="0">
                <a:latin typeface="+mn-ea"/>
              </a:rPr>
              <a:t>70 [mm</a:t>
            </a:r>
            <a:r>
              <a:rPr lang="en-US" altLang="ja-JP" sz="1800" b="1" baseline="30000" dirty="0">
                <a:latin typeface="+mn-ea"/>
              </a:rPr>
              <a:t>2</a:t>
            </a:r>
            <a:r>
              <a:rPr lang="en-US" altLang="ja-JP" sz="1800" b="1" dirty="0">
                <a:latin typeface="+mn-ea"/>
              </a:rPr>
              <a:t>]</a:t>
            </a:r>
          </a:p>
          <a:p>
            <a:pPr marL="457200" lvl="1" indent="0">
              <a:buNone/>
            </a:pPr>
            <a:r>
              <a:rPr kumimoji="1" lang="ja-JP" altLang="en-US" sz="1800">
                <a:latin typeface="+mn-ea"/>
              </a:rPr>
              <a:t>実験時の試験片とこれまでの解析モデルは，</a:t>
            </a:r>
            <a:r>
              <a:rPr kumimoji="1" lang="en-US" altLang="ja-JP" sz="1800" dirty="0">
                <a:latin typeface="+mn-ea"/>
              </a:rPr>
              <a:t>50</a:t>
            </a:r>
            <a:r>
              <a:rPr lang="en-US" altLang="ja-JP" sz="1800" dirty="0">
                <a:latin typeface="+mn-ea"/>
              </a:rPr>
              <a:t> [mm</a:t>
            </a:r>
            <a:r>
              <a:rPr lang="en-US" altLang="ja-JP" sz="1800" baseline="30000" dirty="0">
                <a:latin typeface="+mn-ea"/>
              </a:rPr>
              <a:t>2</a:t>
            </a:r>
            <a:r>
              <a:rPr lang="en-US" altLang="ja-JP" sz="1800" dirty="0">
                <a:latin typeface="+mn-ea"/>
              </a:rPr>
              <a:t>]</a:t>
            </a:r>
            <a:r>
              <a:rPr lang="ja-JP" altLang="en-US" sz="1800">
                <a:latin typeface="+mn-ea"/>
              </a:rPr>
              <a:t> ．</a:t>
            </a:r>
            <a:endParaRPr lang="en-US" altLang="ja-JP" sz="1800" dirty="0">
              <a:latin typeface="+mn-ea"/>
            </a:endParaRPr>
          </a:p>
          <a:p>
            <a:pPr marL="457200" lvl="1" indent="0">
              <a:buNone/>
            </a:pPr>
            <a:r>
              <a:rPr kumimoji="1" lang="ja-JP" altLang="en-US" sz="1800">
                <a:latin typeface="+mn-ea"/>
              </a:rPr>
              <a:t>斜め方向の繊維を埋めるスペース</a:t>
            </a:r>
            <a:r>
              <a:rPr lang="ja-JP" altLang="en-US" sz="1800">
                <a:latin typeface="+mn-ea"/>
              </a:rPr>
              <a:t>を確保するため，</a:t>
            </a:r>
            <a:r>
              <a:rPr lang="en-US" altLang="ja-JP" sz="1800" dirty="0">
                <a:latin typeface="+mn-ea"/>
              </a:rPr>
              <a:t>PLA</a:t>
            </a:r>
            <a:r>
              <a:rPr lang="ja-JP" altLang="en-US" sz="1800">
                <a:latin typeface="+mn-ea"/>
              </a:rPr>
              <a:t>とエポキシ樹脂の横幅を広げた．</a:t>
            </a:r>
            <a:endParaRPr lang="en-US" altLang="ja-JP" sz="1800" dirty="0">
              <a:latin typeface="+mn-ea"/>
            </a:endParaRPr>
          </a:p>
          <a:p>
            <a:pPr marL="457200" lvl="1" indent="0">
              <a:buNone/>
            </a:pPr>
            <a:endParaRPr kumimoji="1" lang="en-US" altLang="ja-JP" sz="2400" dirty="0">
              <a:latin typeface="+mn-ea"/>
            </a:endParaRPr>
          </a:p>
          <a:p>
            <a:r>
              <a:rPr lang="ja-JP" altLang="en-US" sz="1800" b="1">
                <a:latin typeface="+mn-ea"/>
              </a:rPr>
              <a:t>損傷発生の基準則：応力破壊則</a:t>
            </a:r>
            <a:endParaRPr kumimoji="1" lang="en-US" altLang="ja-JP" sz="1800" b="1" dirty="0">
              <a:latin typeface="+mn-ea"/>
            </a:endParaRPr>
          </a:p>
          <a:p>
            <a:pPr marL="457200" lvl="1" indent="0">
              <a:buNone/>
            </a:pPr>
            <a:r>
              <a:rPr lang="ja-JP" altLang="en-US" sz="1800">
                <a:latin typeface="+mn-ea"/>
              </a:rPr>
              <a:t>現段階では</a:t>
            </a:r>
            <a:r>
              <a:rPr lang="en-US" altLang="ja-JP" sz="1800" dirty="0">
                <a:latin typeface="+mn-ea"/>
              </a:rPr>
              <a:t>PLA</a:t>
            </a:r>
            <a:r>
              <a:rPr lang="ja-JP" altLang="en-US" sz="1800">
                <a:latin typeface="+mn-ea"/>
              </a:rPr>
              <a:t>とエポキシ樹脂は弾性破壊．</a:t>
            </a:r>
            <a:endParaRPr lang="en-US" altLang="ja-JP" sz="1800" dirty="0">
              <a:latin typeface="+mn-ea"/>
            </a:endParaRPr>
          </a:p>
          <a:p>
            <a:pPr marL="457200" lvl="1" indent="0">
              <a:buNone/>
            </a:pPr>
            <a:r>
              <a:rPr lang="ja-JP" altLang="en-US" sz="1800">
                <a:latin typeface="+mn-ea"/>
              </a:rPr>
              <a:t>今後，それらが塑性変形するようなモデルで再度解析を行う．</a:t>
            </a:r>
            <a:endParaRPr lang="en-US" altLang="ja-JP" sz="1800" dirty="0">
              <a:latin typeface="+mn-ea"/>
            </a:endParaRPr>
          </a:p>
          <a:p>
            <a:pPr marL="457200" lvl="1" indent="0">
              <a:buNone/>
            </a:pPr>
            <a:endParaRPr lang="en-US" altLang="ja-JP" sz="3200" dirty="0">
              <a:latin typeface="+mn-ea"/>
            </a:endParaRPr>
          </a:p>
          <a:p>
            <a:r>
              <a:rPr lang="ja-JP" altLang="en-US" sz="1800" b="1">
                <a:latin typeface="+mn-ea"/>
              </a:rPr>
              <a:t>メッシュ</a:t>
            </a:r>
            <a:endParaRPr lang="en-US" altLang="ja-JP" sz="2400" dirty="0">
              <a:latin typeface="+mn-ea"/>
            </a:endParaRPr>
          </a:p>
          <a:p>
            <a:pPr marL="457200" lvl="1" indent="0">
              <a:buNone/>
            </a:pPr>
            <a:r>
              <a:rPr lang="en-US" altLang="ja-JP" sz="1800" dirty="0">
                <a:latin typeface="+mn-ea"/>
              </a:rPr>
              <a:t>CFRP1</a:t>
            </a:r>
            <a:r>
              <a:rPr lang="ja-JP" altLang="en-US" sz="1800">
                <a:latin typeface="+mn-ea"/>
              </a:rPr>
              <a:t>本：六面体</a:t>
            </a:r>
            <a:endParaRPr lang="en-US" altLang="ja-JP" sz="1800" dirty="0">
              <a:latin typeface="+mn-ea"/>
            </a:endParaRPr>
          </a:p>
          <a:p>
            <a:pPr marL="457200" lvl="1" indent="0">
              <a:buNone/>
            </a:pPr>
            <a:r>
              <a:rPr lang="en-US" altLang="ja-JP" sz="1800" dirty="0">
                <a:latin typeface="+mn-ea"/>
              </a:rPr>
              <a:t>CFRP2</a:t>
            </a:r>
            <a:r>
              <a:rPr lang="ja-JP" altLang="en-US" sz="1800">
                <a:latin typeface="+mn-ea"/>
              </a:rPr>
              <a:t>本：六面体</a:t>
            </a:r>
            <a:endParaRPr lang="en-US" altLang="ja-JP" sz="1800" dirty="0">
              <a:latin typeface="+mn-ea"/>
            </a:endParaRPr>
          </a:p>
          <a:p>
            <a:pPr marL="457200" lvl="1" indent="0">
              <a:buNone/>
            </a:pPr>
            <a:r>
              <a:rPr lang="en-US" altLang="ja-JP" sz="1800" dirty="0">
                <a:latin typeface="+mn-ea"/>
              </a:rPr>
              <a:t>CFRP2</a:t>
            </a:r>
            <a:r>
              <a:rPr lang="ja-JP" altLang="en-US" sz="1800">
                <a:latin typeface="+mn-ea"/>
              </a:rPr>
              <a:t>本</a:t>
            </a:r>
            <a:r>
              <a:rPr lang="en-US" altLang="ja-JP" sz="1800">
                <a:latin typeface="+mn-ea"/>
              </a:rPr>
              <a:t>(</a:t>
            </a:r>
            <a:r>
              <a:rPr lang="ja-JP" altLang="en-US" sz="1800">
                <a:latin typeface="+mn-ea"/>
              </a:rPr>
              <a:t>斜め方向あり</a:t>
            </a:r>
            <a:r>
              <a:rPr lang="en-US" altLang="ja-JP" sz="1800" dirty="0">
                <a:latin typeface="+mn-ea"/>
              </a:rPr>
              <a:t>)</a:t>
            </a:r>
            <a:r>
              <a:rPr lang="ja-JP" altLang="en-US" sz="1800">
                <a:latin typeface="+mn-ea"/>
              </a:rPr>
              <a:t>：四面体</a:t>
            </a:r>
            <a:endParaRPr lang="en-US" altLang="ja-JP" sz="1800" dirty="0">
              <a:latin typeface="+mn-ea"/>
            </a:endParaRPr>
          </a:p>
          <a:p>
            <a:endParaRPr lang="en-US" altLang="ja-JP" sz="2400" dirty="0">
              <a:latin typeface="+mn-ea"/>
            </a:endParaRPr>
          </a:p>
          <a:p>
            <a:endParaRPr kumimoji="1" lang="en-US" altLang="ja-JP" sz="2400" dirty="0">
              <a:latin typeface="+mn-ea"/>
            </a:endParaRPr>
          </a:p>
          <a:p>
            <a:endParaRPr kumimoji="1" lang="ja-JP" altLang="en-US" sz="2400">
              <a:latin typeface="+mn-ea"/>
            </a:endParaRPr>
          </a:p>
        </p:txBody>
      </p:sp>
      <p:sp>
        <p:nvSpPr>
          <p:cNvPr id="4" name="テキスト ボックス 3">
            <a:extLst>
              <a:ext uri="{FF2B5EF4-FFF2-40B4-BE49-F238E27FC236}">
                <a16:creationId xmlns:a16="http://schemas.microsoft.com/office/drawing/2014/main" id="{ABF310C8-B15C-2943-AF7B-31A280D00148}"/>
              </a:ext>
            </a:extLst>
          </p:cNvPr>
          <p:cNvSpPr txBox="1"/>
          <p:nvPr/>
        </p:nvSpPr>
        <p:spPr>
          <a:xfrm flipH="1">
            <a:off x="212368" y="486561"/>
            <a:ext cx="8078869" cy="461665"/>
          </a:xfrm>
          <a:prstGeom prst="rect">
            <a:avLst/>
          </a:prstGeom>
          <a:noFill/>
        </p:spPr>
        <p:txBody>
          <a:bodyPr wrap="square" rtlCol="0">
            <a:spAutoFit/>
          </a:bodyPr>
          <a:lstStyle/>
          <a:p>
            <a:r>
              <a:rPr kumimoji="1" lang="ja-JP" altLang="en-US" sz="2400" b="1">
                <a:solidFill>
                  <a:schemeClr val="accent1">
                    <a:lumMod val="50000"/>
                  </a:schemeClr>
                </a:solidFill>
                <a:latin typeface="Arial" panose="020B0604020202020204" pitchFamily="34" charset="0"/>
                <a:cs typeface="Arial" panose="020B0604020202020204" pitchFamily="34" charset="0"/>
              </a:rPr>
              <a:t>解析条件</a:t>
            </a:r>
            <a:endParaRPr kumimoji="1" lang="en-US" altLang="ja-JP" sz="2400"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949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鉄筋コンクリート</a:t>
            </a:r>
            <a:endParaRPr kumimoji="1" lang="ja-JP" altLang="en-US" sz="2400" b="1" dirty="0">
              <a:solidFill>
                <a:schemeClr val="bg1"/>
              </a:solidFill>
              <a:latin typeface="+mn-ea"/>
              <a:ea typeface="+mn-ea"/>
            </a:endParaRPr>
          </a:p>
        </p:txBody>
      </p:sp>
      <p:pic>
        <p:nvPicPr>
          <p:cNvPr id="1026" name="Picture 2" descr="ダイアグラム&#10;&#10;自動的に生成された説明">
            <a:extLst>
              <a:ext uri="{FF2B5EF4-FFF2-40B4-BE49-F238E27FC236}">
                <a16:creationId xmlns:a16="http://schemas.microsoft.com/office/drawing/2014/main" id="{CD8C7C17-D8EE-1341-AA24-A72EB9F65AE6}"/>
              </a:ext>
              <a:ext uri="{C183D7F6-B498-43B3-948B-1728B52AA6E4}">
                <adec:decorative xmlns:adec="http://schemas.microsoft.com/office/drawing/2017/decorative" val="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568" y="3217900"/>
            <a:ext cx="3745856" cy="3199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構造 - 構造・セキュリティ |《公式》プレサンス ロジェ 豊橋前田中町CL｜新築分譲マンション">
            <a:extLst>
              <a:ext uri="{FF2B5EF4-FFF2-40B4-BE49-F238E27FC236}">
                <a16:creationId xmlns:a16="http://schemas.microsoft.com/office/drawing/2014/main" id="{197C7B65-0C10-BC41-9B1E-A55E35E102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726"/>
          <a:stretch/>
        </p:blipFill>
        <p:spPr bwMode="auto">
          <a:xfrm>
            <a:off x="689054" y="3511704"/>
            <a:ext cx="3406394" cy="2823112"/>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a:extLst>
              <a:ext uri="{FF2B5EF4-FFF2-40B4-BE49-F238E27FC236}">
                <a16:creationId xmlns:a16="http://schemas.microsoft.com/office/drawing/2014/main" id="{5EAACF49-C0CA-B445-8467-70E93DD27756}"/>
              </a:ext>
            </a:extLst>
          </p:cNvPr>
          <p:cNvSpPr/>
          <p:nvPr/>
        </p:nvSpPr>
        <p:spPr>
          <a:xfrm>
            <a:off x="689054" y="1340602"/>
            <a:ext cx="7918838" cy="1164999"/>
          </a:xfrm>
          <a:prstGeom prst="rect">
            <a:avLst/>
          </a:prstGeom>
        </p:spPr>
        <p:txBody>
          <a:bodyPr wrap="square">
            <a:spAutoFit/>
          </a:bodyPr>
          <a:lstStyle/>
          <a:p>
            <a:pPr marL="285750" indent="-285750">
              <a:lnSpc>
                <a:spcPct val="150000"/>
              </a:lnSpc>
              <a:buFont typeface="Wingdings" pitchFamily="2" charset="2"/>
              <a:buChar char="l"/>
            </a:pPr>
            <a:r>
              <a:rPr kumimoji="1" lang="ja-JP" altLang="en-US" sz="1600">
                <a:latin typeface="+mj-ea"/>
                <a:ea typeface="+mj-ea"/>
              </a:rPr>
              <a:t>鉄筋コンクリートでは普通，主筋と帯筋を組み立てて埋め込む</a:t>
            </a:r>
            <a:endParaRPr kumimoji="1" lang="en-US" altLang="ja-JP" sz="1600" dirty="0">
              <a:latin typeface="+mj-ea"/>
              <a:ea typeface="+mj-ea"/>
            </a:endParaRPr>
          </a:p>
          <a:p>
            <a:pPr marL="285750" indent="-285750">
              <a:lnSpc>
                <a:spcPct val="150000"/>
              </a:lnSpc>
              <a:buFont typeface="Wingdings" pitchFamily="2" charset="2"/>
              <a:buChar char="l"/>
            </a:pPr>
            <a:r>
              <a:rPr lang="ja-JP" altLang="en-US" sz="1600">
                <a:latin typeface="+mj-ea"/>
                <a:ea typeface="+mj-ea"/>
              </a:rPr>
              <a:t>主筋は引張や曲げに対して有効</a:t>
            </a:r>
            <a:endParaRPr lang="en-US" altLang="ja-JP" sz="1600" dirty="0">
              <a:latin typeface="+mj-ea"/>
              <a:ea typeface="+mj-ea"/>
            </a:endParaRPr>
          </a:p>
          <a:p>
            <a:pPr marL="285750" indent="-285750">
              <a:lnSpc>
                <a:spcPct val="150000"/>
              </a:lnSpc>
              <a:buFont typeface="Wingdings" pitchFamily="2" charset="2"/>
              <a:buChar char="l"/>
            </a:pPr>
            <a:r>
              <a:rPr lang="ja-JP" altLang="en-US" sz="1600">
                <a:latin typeface="+mj-ea"/>
                <a:ea typeface="+mj-ea"/>
              </a:rPr>
              <a:t>帯筋は剪断に対して有効</a:t>
            </a:r>
            <a:endParaRPr lang="en-US" altLang="ja-JP" sz="1600" dirty="0">
              <a:latin typeface="+mj-ea"/>
              <a:ea typeface="+mj-ea"/>
            </a:endParaRPr>
          </a:p>
        </p:txBody>
      </p:sp>
      <p:sp>
        <p:nvSpPr>
          <p:cNvPr id="7" name="テキスト ボックス 6">
            <a:extLst>
              <a:ext uri="{FF2B5EF4-FFF2-40B4-BE49-F238E27FC236}">
                <a16:creationId xmlns:a16="http://schemas.microsoft.com/office/drawing/2014/main" id="{19A8D18F-78E1-104C-BF31-AB3EB4C8116E}"/>
              </a:ext>
            </a:extLst>
          </p:cNvPr>
          <p:cNvSpPr txBox="1"/>
          <p:nvPr/>
        </p:nvSpPr>
        <p:spPr>
          <a:xfrm>
            <a:off x="7550912" y="1035388"/>
            <a:ext cx="1366492" cy="1754326"/>
          </a:xfrm>
          <a:prstGeom prst="rect">
            <a:avLst/>
          </a:prstGeom>
          <a:noFill/>
        </p:spPr>
        <p:txBody>
          <a:bodyPr wrap="square" rtlCol="0">
            <a:spAutoFit/>
          </a:bodyPr>
          <a:lstStyle/>
          <a:p>
            <a:r>
              <a:rPr kumimoji="1" lang="en-US" altLang="ja-JP" dirty="0"/>
              <a:t>0.00025</a:t>
            </a:r>
          </a:p>
          <a:p>
            <a:r>
              <a:rPr kumimoji="1" lang="en-US" altLang="ja-JP" dirty="0"/>
              <a:t>0.003</a:t>
            </a:r>
          </a:p>
          <a:p>
            <a:r>
              <a:rPr kumimoji="1" lang="en-US" altLang="ja-JP" dirty="0"/>
              <a:t>0.004</a:t>
            </a:r>
          </a:p>
          <a:p>
            <a:r>
              <a:rPr kumimoji="1" lang="en-US" altLang="ja-JP" dirty="0"/>
              <a:t>0.00525</a:t>
            </a:r>
          </a:p>
          <a:p>
            <a:r>
              <a:rPr kumimoji="1" lang="en-US" altLang="ja-JP" dirty="0"/>
              <a:t>0.00575</a:t>
            </a:r>
          </a:p>
          <a:p>
            <a:r>
              <a:rPr kumimoji="1" lang="en-US" altLang="ja-JP" dirty="0"/>
              <a:t>0.0105</a:t>
            </a:r>
            <a:endParaRPr kumimoji="1" lang="ja-JP" altLang="en-US"/>
          </a:p>
        </p:txBody>
      </p:sp>
      <p:sp>
        <p:nvSpPr>
          <p:cNvPr id="8" name="テキスト ボックス 7">
            <a:extLst>
              <a:ext uri="{FF2B5EF4-FFF2-40B4-BE49-F238E27FC236}">
                <a16:creationId xmlns:a16="http://schemas.microsoft.com/office/drawing/2014/main" id="{6A201203-7FA3-D44F-9145-AABFD93931EE}"/>
              </a:ext>
            </a:extLst>
          </p:cNvPr>
          <p:cNvSpPr txBox="1"/>
          <p:nvPr/>
        </p:nvSpPr>
        <p:spPr>
          <a:xfrm>
            <a:off x="6833758" y="1031988"/>
            <a:ext cx="1026665" cy="1754326"/>
          </a:xfrm>
          <a:prstGeom prst="rect">
            <a:avLst/>
          </a:prstGeom>
          <a:noFill/>
        </p:spPr>
        <p:txBody>
          <a:bodyPr wrap="square" rtlCol="0">
            <a:spAutoFit/>
          </a:bodyPr>
          <a:lstStyle/>
          <a:p>
            <a:r>
              <a:rPr kumimoji="1" lang="en-US" altLang="ja-JP" dirty="0"/>
              <a:t>0.03</a:t>
            </a:r>
          </a:p>
          <a:p>
            <a:r>
              <a:rPr kumimoji="1" lang="en-US" altLang="ja-JP" dirty="0"/>
              <a:t>0.36</a:t>
            </a:r>
          </a:p>
          <a:p>
            <a:r>
              <a:rPr kumimoji="1" lang="en-US" altLang="ja-JP" dirty="0"/>
              <a:t>0.48</a:t>
            </a:r>
          </a:p>
          <a:p>
            <a:r>
              <a:rPr kumimoji="1" lang="en-US" altLang="ja-JP" dirty="0"/>
              <a:t>0.63</a:t>
            </a:r>
          </a:p>
          <a:p>
            <a:r>
              <a:rPr kumimoji="1" lang="en-US" altLang="ja-JP" dirty="0"/>
              <a:t>0.69</a:t>
            </a:r>
          </a:p>
          <a:p>
            <a:r>
              <a:rPr kumimoji="1" lang="en-US" altLang="ja-JP" dirty="0"/>
              <a:t>1.26</a:t>
            </a:r>
            <a:endParaRPr kumimoji="1" lang="ja-JP" altLang="en-US"/>
          </a:p>
        </p:txBody>
      </p:sp>
    </p:spTree>
    <p:extLst>
      <p:ext uri="{BB962C8B-B14F-4D97-AF65-F5344CB8AC3E}">
        <p14:creationId xmlns:p14="http://schemas.microsoft.com/office/powerpoint/2010/main" val="2958615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鉄筋コンクリート</a:t>
            </a:r>
            <a:endParaRPr kumimoji="1" lang="ja-JP" altLang="en-US" sz="2400" b="1" dirty="0">
              <a:solidFill>
                <a:schemeClr val="bg1"/>
              </a:solidFill>
              <a:latin typeface="+mn-ea"/>
              <a:ea typeface="+mn-ea"/>
            </a:endParaRPr>
          </a:p>
        </p:txBody>
      </p:sp>
      <p:sp>
        <p:nvSpPr>
          <p:cNvPr id="35" name="テキスト ボックス 34">
            <a:extLst>
              <a:ext uri="{FF2B5EF4-FFF2-40B4-BE49-F238E27FC236}">
                <a16:creationId xmlns:a16="http://schemas.microsoft.com/office/drawing/2014/main" id="{556F7633-5364-BB45-90E1-8175FFABF820}"/>
              </a:ext>
            </a:extLst>
          </p:cNvPr>
          <p:cNvSpPr txBox="1"/>
          <p:nvPr/>
        </p:nvSpPr>
        <p:spPr>
          <a:xfrm>
            <a:off x="769402" y="1138470"/>
            <a:ext cx="6886735" cy="5224764"/>
          </a:xfrm>
          <a:prstGeom prst="rect">
            <a:avLst/>
          </a:prstGeom>
          <a:noFill/>
        </p:spPr>
        <p:txBody>
          <a:bodyPr wrap="square" rtlCol="0">
            <a:spAutoFit/>
          </a:bodyPr>
          <a:lstStyle/>
          <a:p>
            <a:pPr>
              <a:lnSpc>
                <a:spcPct val="150000"/>
              </a:lnSpc>
            </a:pPr>
            <a:r>
              <a:rPr kumimoji="1" lang="ja-JP" altLang="en-US" sz="1600">
                <a:latin typeface="+mj-ea"/>
                <a:ea typeface="+mj-ea"/>
              </a:rPr>
              <a:t>耐震で考慮しなければならない荷重</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圧縮</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引張</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曲げ</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剪断</a:t>
            </a:r>
            <a:endParaRPr kumimoji="1" lang="en-US" altLang="ja-JP" sz="1600" dirty="0">
              <a:latin typeface="+mj-ea"/>
              <a:ea typeface="+mj-ea"/>
            </a:endParaRPr>
          </a:p>
          <a:p>
            <a:pPr>
              <a:lnSpc>
                <a:spcPct val="150000"/>
              </a:lnSpc>
            </a:pPr>
            <a:endParaRPr kumimoji="1" lang="en-US" altLang="ja-JP" sz="1600" dirty="0">
              <a:latin typeface="+mj-ea"/>
              <a:ea typeface="+mj-ea"/>
            </a:endParaRPr>
          </a:p>
          <a:p>
            <a:pPr>
              <a:lnSpc>
                <a:spcPct val="150000"/>
              </a:lnSpc>
            </a:pPr>
            <a:r>
              <a:rPr kumimoji="1" lang="ja-JP" altLang="en-US" sz="1600">
                <a:latin typeface="+mj-ea"/>
                <a:ea typeface="+mj-ea"/>
              </a:rPr>
              <a:t>その他の考慮点</a:t>
            </a:r>
            <a:endParaRPr kumimoji="1" lang="en-US" altLang="ja-JP" sz="1600" dirty="0">
              <a:latin typeface="+mj-ea"/>
              <a:ea typeface="+mj-ea"/>
            </a:endParaRPr>
          </a:p>
          <a:p>
            <a:pPr marL="285750" indent="-285750">
              <a:lnSpc>
                <a:spcPct val="150000"/>
              </a:lnSpc>
              <a:buFont typeface="Wingdings" pitchFamily="2" charset="2"/>
              <a:buChar char="l"/>
            </a:pPr>
            <a:r>
              <a:rPr kumimoji="1" lang="en-US" altLang="ja-JP" sz="1600" dirty="0">
                <a:latin typeface="+mj-ea"/>
                <a:ea typeface="+mj-ea"/>
              </a:rPr>
              <a:t>CFRP</a:t>
            </a:r>
            <a:r>
              <a:rPr kumimoji="1" lang="ja-JP" altLang="en-US" sz="1600">
                <a:latin typeface="+mj-ea"/>
                <a:ea typeface="+mj-ea"/>
              </a:rPr>
              <a:t>とモルタル間の接着</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継手長さ</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継手の</a:t>
            </a:r>
            <a:r>
              <a:rPr kumimoji="1" lang="en-US" altLang="ja-JP" sz="1600" dirty="0">
                <a:latin typeface="+mj-ea"/>
                <a:ea typeface="+mj-ea"/>
              </a:rPr>
              <a:t>CFRP</a:t>
            </a:r>
            <a:r>
              <a:rPr kumimoji="1" lang="ja-JP" altLang="en-US" sz="1600">
                <a:latin typeface="+mj-ea"/>
                <a:ea typeface="+mj-ea"/>
              </a:rPr>
              <a:t>同士の距離</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主筋の方向（鉛直方向に）</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重ね継手を用いる場合の主筋の径（太すぎてはだめ）</a:t>
            </a:r>
            <a:endParaRPr kumimoji="1" lang="en-US" altLang="ja-JP" sz="1600" dirty="0">
              <a:latin typeface="+mj-ea"/>
              <a:ea typeface="+mj-ea"/>
            </a:endParaRPr>
          </a:p>
          <a:p>
            <a:pPr marL="285750" indent="-285750">
              <a:lnSpc>
                <a:spcPct val="150000"/>
              </a:lnSpc>
              <a:buFont typeface="Wingdings" pitchFamily="2" charset="2"/>
              <a:buChar char="l"/>
            </a:pPr>
            <a:endParaRPr kumimoji="1" lang="en-US" altLang="ja-JP" sz="1600" dirty="0">
              <a:latin typeface="+mj-ea"/>
              <a:ea typeface="+mj-ea"/>
            </a:endParaRPr>
          </a:p>
          <a:p>
            <a:pPr>
              <a:lnSpc>
                <a:spcPct val="150000"/>
              </a:lnSpc>
            </a:pPr>
            <a:r>
              <a:rPr kumimoji="1" lang="ja-JP" altLang="en-US" sz="1600">
                <a:latin typeface="+mj-ea"/>
                <a:ea typeface="+mj-ea"/>
              </a:rPr>
              <a:t>→ </a:t>
            </a:r>
            <a:r>
              <a:rPr kumimoji="1" lang="ja-JP" altLang="en-US" sz="1600">
                <a:solidFill>
                  <a:srgbClr val="FF0000"/>
                </a:solidFill>
                <a:latin typeface="+mj-ea"/>
                <a:ea typeface="+mj-ea"/>
              </a:rPr>
              <a:t>従来の</a:t>
            </a:r>
            <a:r>
              <a:rPr kumimoji="1" lang="en-US" altLang="ja-JP" sz="1600" dirty="0">
                <a:solidFill>
                  <a:srgbClr val="FF0000"/>
                </a:solidFill>
                <a:latin typeface="+mj-ea"/>
                <a:ea typeface="+mj-ea"/>
              </a:rPr>
              <a:t>CFRP</a:t>
            </a:r>
            <a:r>
              <a:rPr kumimoji="1" lang="ja-JP" altLang="en-US" sz="1600">
                <a:solidFill>
                  <a:srgbClr val="FF0000"/>
                </a:solidFill>
                <a:latin typeface="+mj-ea"/>
                <a:ea typeface="+mj-ea"/>
              </a:rPr>
              <a:t>１本のみを埋め込む手法では厳しい</a:t>
            </a:r>
          </a:p>
        </p:txBody>
      </p:sp>
      <p:pic>
        <p:nvPicPr>
          <p:cNvPr id="1030" name="Picture 6" descr="f:id:bakko-taishin:20200426132825p:plain">
            <a:extLst>
              <a:ext uri="{FF2B5EF4-FFF2-40B4-BE49-F238E27FC236}">
                <a16:creationId xmlns:a16="http://schemas.microsoft.com/office/drawing/2014/main" id="{F87A003E-B72C-A745-8D37-D932D52D6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785" y="946043"/>
            <a:ext cx="3525408" cy="248798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5E90942C-092B-2A4D-AFF5-CAC9DCF3F701}"/>
              </a:ext>
            </a:extLst>
          </p:cNvPr>
          <p:cNvSpPr txBox="1"/>
          <p:nvPr/>
        </p:nvSpPr>
        <p:spPr>
          <a:xfrm>
            <a:off x="3659952" y="2513424"/>
            <a:ext cx="1828800" cy="1828800"/>
          </a:xfrm>
          <a:prstGeom prst="rect">
            <a:avLst/>
          </a:prstGeom>
          <a:noFill/>
        </p:spPr>
        <p:txBody>
          <a:bodyPr wrap="square" rtlCol="0">
            <a:spAutoFit/>
          </a:bodyPr>
          <a:lstStyle/>
          <a:p>
            <a:pPr algn="l"/>
            <a:endParaRPr lang="ja-JP" altLang="en-US" dirty="0"/>
          </a:p>
        </p:txBody>
      </p:sp>
      <p:pic>
        <p:nvPicPr>
          <p:cNvPr id="7" name="図 6">
            <a:extLst>
              <a:ext uri="{FF2B5EF4-FFF2-40B4-BE49-F238E27FC236}">
                <a16:creationId xmlns:a16="http://schemas.microsoft.com/office/drawing/2014/main" id="{111041A1-8CAF-024D-9963-31C0AB44A8C4}"/>
              </a:ext>
            </a:extLst>
          </p:cNvPr>
          <p:cNvPicPr>
            <a:picLocks noChangeAspect="1"/>
          </p:cNvPicPr>
          <p:nvPr/>
        </p:nvPicPr>
        <p:blipFill rotWithShape="1">
          <a:blip r:embed="rId3"/>
          <a:srcRect l="87116"/>
          <a:stretch/>
        </p:blipFill>
        <p:spPr>
          <a:xfrm>
            <a:off x="6681444" y="3916805"/>
            <a:ext cx="1295951" cy="2059657"/>
          </a:xfrm>
          <a:prstGeom prst="rect">
            <a:avLst/>
          </a:prstGeom>
        </p:spPr>
      </p:pic>
      <p:sp>
        <p:nvSpPr>
          <p:cNvPr id="8" name="テキスト ボックス 7">
            <a:extLst>
              <a:ext uri="{FF2B5EF4-FFF2-40B4-BE49-F238E27FC236}">
                <a16:creationId xmlns:a16="http://schemas.microsoft.com/office/drawing/2014/main" id="{73E4D100-ADA0-A249-BF69-D7C3F9DC17A0}"/>
              </a:ext>
            </a:extLst>
          </p:cNvPr>
          <p:cNvSpPr txBox="1"/>
          <p:nvPr/>
        </p:nvSpPr>
        <p:spPr>
          <a:xfrm>
            <a:off x="6313758" y="5963314"/>
            <a:ext cx="2031325" cy="338554"/>
          </a:xfrm>
          <a:prstGeom prst="rect">
            <a:avLst/>
          </a:prstGeom>
          <a:noFill/>
        </p:spPr>
        <p:txBody>
          <a:bodyPr wrap="none" rtlCol="0">
            <a:spAutoFit/>
          </a:bodyPr>
          <a:lstStyle/>
          <a:p>
            <a:r>
              <a:rPr kumimoji="1" lang="ja-JP" altLang="en-US" sz="1600">
                <a:latin typeface="+mj-ea"/>
                <a:ea typeface="+mj-ea"/>
              </a:rPr>
              <a:t>従来の埋め込み手法</a:t>
            </a:r>
          </a:p>
        </p:txBody>
      </p:sp>
    </p:spTree>
    <p:extLst>
      <p:ext uri="{BB962C8B-B14F-4D97-AF65-F5344CB8AC3E}">
        <p14:creationId xmlns:p14="http://schemas.microsoft.com/office/powerpoint/2010/main" val="61564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埋め込みイメージ</a:t>
            </a:r>
            <a:endParaRPr kumimoji="1" lang="ja-JP" altLang="en-US" sz="2400" b="1" dirty="0">
              <a:solidFill>
                <a:schemeClr val="bg1"/>
              </a:solidFill>
              <a:latin typeface="+mn-ea"/>
              <a:ea typeface="+mn-ea"/>
            </a:endParaRPr>
          </a:p>
        </p:txBody>
      </p:sp>
      <p:pic>
        <p:nvPicPr>
          <p:cNvPr id="10" name="図 9" descr="グラフ&#10;&#10;自動的に生成された説明">
            <a:extLst>
              <a:ext uri="{FF2B5EF4-FFF2-40B4-BE49-F238E27FC236}">
                <a16:creationId xmlns:a16="http://schemas.microsoft.com/office/drawing/2014/main" id="{0F2B3721-9ABA-084B-882F-91EB4B9C4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946" y="2477022"/>
            <a:ext cx="1681922" cy="3519238"/>
          </a:xfrm>
          <a:prstGeom prst="rect">
            <a:avLst/>
          </a:prstGeom>
        </p:spPr>
      </p:pic>
      <p:pic>
        <p:nvPicPr>
          <p:cNvPr id="12" name="図 11" descr="グラフ&#10;&#10;自動的に生成された説明">
            <a:extLst>
              <a:ext uri="{FF2B5EF4-FFF2-40B4-BE49-F238E27FC236}">
                <a16:creationId xmlns:a16="http://schemas.microsoft.com/office/drawing/2014/main" id="{F659E407-B3F2-AB43-BA16-42E5DBE0C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734" y="2477022"/>
            <a:ext cx="1681922" cy="3519237"/>
          </a:xfrm>
          <a:prstGeom prst="rect">
            <a:avLst/>
          </a:prstGeom>
        </p:spPr>
      </p:pic>
      <p:pic>
        <p:nvPicPr>
          <p:cNvPr id="17" name="図 16" descr="グラフ&#10;&#10;自動的に生成された説明">
            <a:extLst>
              <a:ext uri="{FF2B5EF4-FFF2-40B4-BE49-F238E27FC236}">
                <a16:creationId xmlns:a16="http://schemas.microsoft.com/office/drawing/2014/main" id="{4FCD52CB-4944-234A-879C-09C4793BC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840" y="2477021"/>
            <a:ext cx="1681922" cy="3519238"/>
          </a:xfrm>
          <a:prstGeom prst="rect">
            <a:avLst/>
          </a:prstGeom>
        </p:spPr>
      </p:pic>
      <p:pic>
        <p:nvPicPr>
          <p:cNvPr id="19" name="図 18" descr="ノートパソコン, コンピュータ, モニター, 画面 が含まれている画像&#10;&#10;自動的に生成された説明">
            <a:extLst>
              <a:ext uri="{FF2B5EF4-FFF2-40B4-BE49-F238E27FC236}">
                <a16:creationId xmlns:a16="http://schemas.microsoft.com/office/drawing/2014/main" id="{1E77B819-4F86-0F4D-A7B3-98B85F3A6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7823" y="1419004"/>
            <a:ext cx="294907" cy="1058017"/>
          </a:xfrm>
          <a:prstGeom prst="rect">
            <a:avLst/>
          </a:prstGeom>
        </p:spPr>
      </p:pic>
      <p:pic>
        <p:nvPicPr>
          <p:cNvPr id="20" name="図 19" descr="ノートパソコン, コンピュータ, モニター, 画面 が含まれている画像&#10;&#10;自動的に生成された説明">
            <a:extLst>
              <a:ext uri="{FF2B5EF4-FFF2-40B4-BE49-F238E27FC236}">
                <a16:creationId xmlns:a16="http://schemas.microsoft.com/office/drawing/2014/main" id="{C94BF865-5DE1-F64B-9AE5-AD030A1C5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012" y="2567998"/>
            <a:ext cx="294907" cy="1058017"/>
          </a:xfrm>
          <a:prstGeom prst="rect">
            <a:avLst/>
          </a:prstGeom>
        </p:spPr>
      </p:pic>
      <p:sp>
        <p:nvSpPr>
          <p:cNvPr id="21" name="テキスト ボックス 20">
            <a:extLst>
              <a:ext uri="{FF2B5EF4-FFF2-40B4-BE49-F238E27FC236}">
                <a16:creationId xmlns:a16="http://schemas.microsoft.com/office/drawing/2014/main" id="{30102E1D-7C68-8B4B-A114-D11CFB2EF324}"/>
              </a:ext>
            </a:extLst>
          </p:cNvPr>
          <p:cNvSpPr txBox="1"/>
          <p:nvPr/>
        </p:nvSpPr>
        <p:spPr>
          <a:xfrm>
            <a:off x="1158118" y="6158452"/>
            <a:ext cx="1311578"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を設置</a:t>
            </a:r>
          </a:p>
        </p:txBody>
      </p:sp>
      <p:sp>
        <p:nvSpPr>
          <p:cNvPr id="22" name="テキスト ボックス 21">
            <a:extLst>
              <a:ext uri="{FF2B5EF4-FFF2-40B4-BE49-F238E27FC236}">
                <a16:creationId xmlns:a16="http://schemas.microsoft.com/office/drawing/2014/main" id="{72BBD17D-B5AB-704D-8854-63A8462EF421}"/>
              </a:ext>
            </a:extLst>
          </p:cNvPr>
          <p:cNvSpPr txBox="1"/>
          <p:nvPr/>
        </p:nvSpPr>
        <p:spPr>
          <a:xfrm>
            <a:off x="6767906" y="6158452"/>
            <a:ext cx="1311578"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が開く</a:t>
            </a:r>
          </a:p>
        </p:txBody>
      </p:sp>
      <p:sp>
        <p:nvSpPr>
          <p:cNvPr id="23" name="テキスト ボックス 22">
            <a:extLst>
              <a:ext uri="{FF2B5EF4-FFF2-40B4-BE49-F238E27FC236}">
                <a16:creationId xmlns:a16="http://schemas.microsoft.com/office/drawing/2014/main" id="{6A7A4602-A752-F645-975E-F20C4E722C1B}"/>
              </a:ext>
            </a:extLst>
          </p:cNvPr>
          <p:cNvSpPr txBox="1"/>
          <p:nvPr/>
        </p:nvSpPr>
        <p:spPr>
          <a:xfrm>
            <a:off x="3860420" y="6158452"/>
            <a:ext cx="1516762"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を落とす</a:t>
            </a:r>
          </a:p>
        </p:txBody>
      </p:sp>
      <p:cxnSp>
        <p:nvCxnSpPr>
          <p:cNvPr id="25" name="直線コネクタ 24">
            <a:extLst>
              <a:ext uri="{FF2B5EF4-FFF2-40B4-BE49-F238E27FC236}">
                <a16:creationId xmlns:a16="http://schemas.microsoft.com/office/drawing/2014/main" id="{F4D80C0B-1556-A541-9258-FCAA3B9262D2}"/>
              </a:ext>
            </a:extLst>
          </p:cNvPr>
          <p:cNvCxnSpPr/>
          <p:nvPr/>
        </p:nvCxnSpPr>
        <p:spPr>
          <a:xfrm flipV="1">
            <a:off x="2558264" y="2116475"/>
            <a:ext cx="205484" cy="451523"/>
          </a:xfrm>
          <a:prstGeom prst="line">
            <a:avLst/>
          </a:prstGeom>
          <a:ln w="12700"/>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EF49630C-C9B1-4249-B386-4C71217C066F}"/>
              </a:ext>
            </a:extLst>
          </p:cNvPr>
          <p:cNvSpPr txBox="1"/>
          <p:nvPr/>
        </p:nvSpPr>
        <p:spPr>
          <a:xfrm>
            <a:off x="2610645" y="1788917"/>
            <a:ext cx="2699778" cy="338554"/>
          </a:xfrm>
          <a:prstGeom prst="rect">
            <a:avLst/>
          </a:prstGeom>
          <a:noFill/>
        </p:spPr>
        <p:txBody>
          <a:bodyPr wrap="none" rtlCol="0">
            <a:spAutoFit/>
          </a:bodyPr>
          <a:lstStyle/>
          <a:p>
            <a:r>
              <a:rPr kumimoji="1" lang="en-US" altLang="ja-JP" sz="1600" dirty="0">
                <a:latin typeface="+mj-ea"/>
                <a:ea typeface="+mj-ea"/>
              </a:rPr>
              <a:t>3D</a:t>
            </a:r>
            <a:r>
              <a:rPr kumimoji="1" lang="ja-JP" altLang="en-US" sz="1600">
                <a:latin typeface="+mj-ea"/>
                <a:ea typeface="+mj-ea"/>
              </a:rPr>
              <a:t>プリントされたモルタル</a:t>
            </a:r>
          </a:p>
        </p:txBody>
      </p:sp>
      <p:cxnSp>
        <p:nvCxnSpPr>
          <p:cNvPr id="27" name="直線コネクタ 26">
            <a:extLst>
              <a:ext uri="{FF2B5EF4-FFF2-40B4-BE49-F238E27FC236}">
                <a16:creationId xmlns:a16="http://schemas.microsoft.com/office/drawing/2014/main" id="{052CA5EB-C8E5-344B-A586-87004551810C}"/>
              </a:ext>
            </a:extLst>
          </p:cNvPr>
          <p:cNvCxnSpPr>
            <a:cxnSpLocks/>
          </p:cNvCxnSpPr>
          <p:nvPr/>
        </p:nvCxnSpPr>
        <p:spPr>
          <a:xfrm flipH="1" flipV="1">
            <a:off x="616449" y="2183403"/>
            <a:ext cx="761299" cy="1708318"/>
          </a:xfrm>
          <a:prstGeom prst="line">
            <a:avLst/>
          </a:prstGeom>
          <a:ln w="12700"/>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AEE627E6-9B41-FA49-826D-AB5F35DD94A3}"/>
              </a:ext>
            </a:extLst>
          </p:cNvPr>
          <p:cNvSpPr txBox="1"/>
          <p:nvPr/>
        </p:nvSpPr>
        <p:spPr>
          <a:xfrm>
            <a:off x="322408" y="1626752"/>
            <a:ext cx="1143262" cy="584775"/>
          </a:xfrm>
          <a:prstGeom prst="rect">
            <a:avLst/>
          </a:prstGeom>
          <a:noFill/>
        </p:spPr>
        <p:txBody>
          <a:bodyPr wrap="none" rtlCol="0">
            <a:spAutoFit/>
          </a:bodyPr>
          <a:lstStyle/>
          <a:p>
            <a:r>
              <a:rPr kumimoji="1" lang="ja-JP" altLang="en-US" sz="1600">
                <a:latin typeface="+mj-ea"/>
                <a:ea typeface="+mj-ea"/>
              </a:rPr>
              <a:t>接着剤</a:t>
            </a:r>
            <a:endParaRPr kumimoji="1" lang="en-US" altLang="ja-JP" sz="1600" dirty="0">
              <a:latin typeface="+mj-ea"/>
              <a:ea typeface="+mj-ea"/>
            </a:endParaRPr>
          </a:p>
          <a:p>
            <a:r>
              <a:rPr kumimoji="1" lang="en-US" altLang="ja-JP" sz="1600" dirty="0">
                <a:latin typeface="+mj-ea"/>
                <a:ea typeface="+mj-ea"/>
              </a:rPr>
              <a:t>(</a:t>
            </a:r>
            <a:r>
              <a:rPr kumimoji="1" lang="ja-JP" altLang="en-US" sz="1600">
                <a:latin typeface="+mj-ea"/>
                <a:ea typeface="+mj-ea"/>
              </a:rPr>
              <a:t>モルタル</a:t>
            </a:r>
            <a:r>
              <a:rPr kumimoji="1" lang="en-US" altLang="ja-JP" sz="1600" dirty="0">
                <a:latin typeface="+mj-ea"/>
                <a:ea typeface="+mj-ea"/>
              </a:rPr>
              <a:t>)</a:t>
            </a:r>
            <a:endParaRPr kumimoji="1" lang="ja-JP" altLang="en-US" sz="1600">
              <a:latin typeface="+mj-ea"/>
              <a:ea typeface="+mj-ea"/>
            </a:endParaRPr>
          </a:p>
        </p:txBody>
      </p:sp>
      <p:cxnSp>
        <p:nvCxnSpPr>
          <p:cNvPr id="29" name="直線コネクタ 28">
            <a:extLst>
              <a:ext uri="{FF2B5EF4-FFF2-40B4-BE49-F238E27FC236}">
                <a16:creationId xmlns:a16="http://schemas.microsoft.com/office/drawing/2014/main" id="{F661D91D-5434-B24F-9967-1098F352915B}"/>
              </a:ext>
            </a:extLst>
          </p:cNvPr>
          <p:cNvCxnSpPr/>
          <p:nvPr/>
        </p:nvCxnSpPr>
        <p:spPr>
          <a:xfrm flipV="1">
            <a:off x="1997340" y="1300802"/>
            <a:ext cx="205484" cy="451523"/>
          </a:xfrm>
          <a:prstGeom prst="line">
            <a:avLst/>
          </a:prstGeom>
          <a:ln w="12700"/>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id="{0E3F4664-F0A9-E345-A4D5-CDC9C1029764}"/>
              </a:ext>
            </a:extLst>
          </p:cNvPr>
          <p:cNvSpPr txBox="1"/>
          <p:nvPr/>
        </p:nvSpPr>
        <p:spPr>
          <a:xfrm>
            <a:off x="2202824" y="1088015"/>
            <a:ext cx="3363421" cy="338554"/>
          </a:xfrm>
          <a:prstGeom prst="rect">
            <a:avLst/>
          </a:prstGeom>
          <a:noFill/>
        </p:spPr>
        <p:txBody>
          <a:bodyPr wrap="none" rtlCol="0">
            <a:spAutoFit/>
          </a:bodyPr>
          <a:lstStyle/>
          <a:p>
            <a:r>
              <a:rPr kumimoji="1" lang="ja-JP" altLang="en-US" sz="1600">
                <a:latin typeface="+mj-ea"/>
                <a:ea typeface="+mj-ea"/>
              </a:rPr>
              <a:t>傘のように開く機構を持った</a:t>
            </a:r>
            <a:r>
              <a:rPr kumimoji="1" lang="en-US" altLang="ja-JP" sz="1600" dirty="0">
                <a:latin typeface="+mj-ea"/>
                <a:ea typeface="+mj-ea"/>
              </a:rPr>
              <a:t>CFRP</a:t>
            </a:r>
            <a:endParaRPr kumimoji="1" lang="ja-JP" altLang="en-US" sz="1600">
              <a:latin typeface="+mj-ea"/>
              <a:ea typeface="+mj-ea"/>
            </a:endParaRPr>
          </a:p>
        </p:txBody>
      </p:sp>
    </p:spTree>
    <p:extLst>
      <p:ext uri="{BB962C8B-B14F-4D97-AF65-F5344CB8AC3E}">
        <p14:creationId xmlns:p14="http://schemas.microsoft.com/office/powerpoint/2010/main" val="132188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傘, 開く, 暗い が含まれている画像&#10;&#10;自動的に生成された説明">
            <a:extLst>
              <a:ext uri="{FF2B5EF4-FFF2-40B4-BE49-F238E27FC236}">
                <a16:creationId xmlns:a16="http://schemas.microsoft.com/office/drawing/2014/main" id="{5928DD96-84C3-1749-8829-7545FBE74D8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7765" b="8997"/>
          <a:stretch/>
        </p:blipFill>
        <p:spPr>
          <a:xfrm>
            <a:off x="5590649" y="1135204"/>
            <a:ext cx="2581541" cy="2520893"/>
          </a:xfrm>
        </p:spPr>
      </p:pic>
      <p:sp>
        <p:nvSpPr>
          <p:cNvPr id="10" name="正方形/長方形 9">
            <a:extLst>
              <a:ext uri="{FF2B5EF4-FFF2-40B4-BE49-F238E27FC236}">
                <a16:creationId xmlns:a16="http://schemas.microsoft.com/office/drawing/2014/main" id="{F3A996EB-823B-8C4E-8B6A-320DFFD354C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823D02B-E9CC-AB4F-AEF1-C4DA210862B0}"/>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埋め込みイメージ</a:t>
            </a:r>
            <a:endParaRPr kumimoji="1" lang="ja-JP" altLang="en-US" sz="2400" b="1" dirty="0">
              <a:solidFill>
                <a:schemeClr val="bg1"/>
              </a:solidFill>
              <a:latin typeface="+mn-ea"/>
              <a:ea typeface="+mn-ea"/>
            </a:endParaRPr>
          </a:p>
        </p:txBody>
      </p:sp>
      <p:pic>
        <p:nvPicPr>
          <p:cNvPr id="2" name="IMG_5086_soRMJX.mp4" descr="IMG_5086_soRMJX.mp4">
            <a:hlinkClick r:id="" action="ppaction://media"/>
            <a:extLst>
              <a:ext uri="{FF2B5EF4-FFF2-40B4-BE49-F238E27FC236}">
                <a16:creationId xmlns:a16="http://schemas.microsoft.com/office/drawing/2014/main" id="{490D7FD4-552F-4F4F-8611-122D823F11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1810" y="1309865"/>
            <a:ext cx="3643469" cy="4880555"/>
          </a:xfrm>
          <a:prstGeom prst="rect">
            <a:avLst/>
          </a:prstGeom>
        </p:spPr>
      </p:pic>
      <p:pic>
        <p:nvPicPr>
          <p:cNvPr id="4" name="図 3" descr="傘をさして椅子に座っている男性&#10;&#10;中程度の精度で自動的に生成された説明">
            <a:extLst>
              <a:ext uri="{FF2B5EF4-FFF2-40B4-BE49-F238E27FC236}">
                <a16:creationId xmlns:a16="http://schemas.microsoft.com/office/drawing/2014/main" id="{05A4C5EF-D95F-654E-ADF5-939B72EA7E8E}"/>
              </a:ext>
            </a:extLst>
          </p:cNvPr>
          <p:cNvPicPr>
            <a:picLocks noChangeAspect="1"/>
          </p:cNvPicPr>
          <p:nvPr/>
        </p:nvPicPr>
        <p:blipFill rotWithShape="1">
          <a:blip r:embed="rId6">
            <a:extLst>
              <a:ext uri="{28A0092B-C50C-407E-A947-70E740481C1C}">
                <a14:useLocalDpi xmlns:a14="http://schemas.microsoft.com/office/drawing/2010/main" val="0"/>
              </a:ext>
            </a:extLst>
          </a:blip>
          <a:srcRect t="19696" r="2459" b="12509"/>
          <a:stretch/>
        </p:blipFill>
        <p:spPr>
          <a:xfrm>
            <a:off x="5711185" y="4042023"/>
            <a:ext cx="2340467" cy="2168945"/>
          </a:xfrm>
          <a:prstGeom prst="rect">
            <a:avLst/>
          </a:prstGeom>
        </p:spPr>
      </p:pic>
    </p:spTree>
    <p:extLst>
      <p:ext uri="{BB962C8B-B14F-4D97-AF65-F5344CB8AC3E}">
        <p14:creationId xmlns:p14="http://schemas.microsoft.com/office/powerpoint/2010/main" val="234915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lang="ja-JP" altLang="en-US" sz="2400" b="1">
                <a:solidFill>
                  <a:schemeClr val="bg1"/>
                </a:solidFill>
                <a:latin typeface="+mn-ea"/>
                <a:ea typeface="+mn-ea"/>
              </a:rPr>
              <a:t>最終目的</a:t>
            </a:r>
            <a:endParaRPr kumimoji="1" lang="ja-JP" altLang="en-US" sz="2400" b="1" dirty="0">
              <a:solidFill>
                <a:schemeClr val="bg1"/>
              </a:solidFill>
              <a:latin typeface="+mn-ea"/>
              <a:ea typeface="+mn-ea"/>
            </a:endParaRPr>
          </a:p>
        </p:txBody>
      </p:sp>
      <p:pic>
        <p:nvPicPr>
          <p:cNvPr id="15" name="図 14" descr="アイコン&#10;&#10;自動的に生成された説明">
            <a:extLst>
              <a:ext uri="{FF2B5EF4-FFF2-40B4-BE49-F238E27FC236}">
                <a16:creationId xmlns:a16="http://schemas.microsoft.com/office/drawing/2014/main" id="{0524451A-88F6-BC43-9A08-D0E1CC79F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475" y="2450217"/>
            <a:ext cx="1152229" cy="3519237"/>
          </a:xfrm>
          <a:prstGeom prst="rect">
            <a:avLst/>
          </a:prstGeom>
        </p:spPr>
      </p:pic>
      <p:pic>
        <p:nvPicPr>
          <p:cNvPr id="6" name="図 5" descr="ロゴ&#10;&#10;低い精度で自動的に生成された説明">
            <a:extLst>
              <a:ext uri="{FF2B5EF4-FFF2-40B4-BE49-F238E27FC236}">
                <a16:creationId xmlns:a16="http://schemas.microsoft.com/office/drawing/2014/main" id="{92C60140-4650-B34B-B0AA-5E9FF29DA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460" y="2450217"/>
            <a:ext cx="1162106" cy="3519237"/>
          </a:xfrm>
          <a:prstGeom prst="rect">
            <a:avLst/>
          </a:prstGeom>
        </p:spPr>
      </p:pic>
      <p:sp>
        <p:nvSpPr>
          <p:cNvPr id="12" name="テキスト ボックス 11">
            <a:extLst>
              <a:ext uri="{FF2B5EF4-FFF2-40B4-BE49-F238E27FC236}">
                <a16:creationId xmlns:a16="http://schemas.microsoft.com/office/drawing/2014/main" id="{A9B7B802-1381-0C49-B4B0-6BBC80D18CC7}"/>
              </a:ext>
            </a:extLst>
          </p:cNvPr>
          <p:cNvSpPr txBox="1"/>
          <p:nvPr/>
        </p:nvSpPr>
        <p:spPr>
          <a:xfrm>
            <a:off x="515405" y="1104195"/>
            <a:ext cx="8113190" cy="584775"/>
          </a:xfrm>
          <a:prstGeom prst="rect">
            <a:avLst/>
          </a:prstGeom>
          <a:noFill/>
        </p:spPr>
        <p:txBody>
          <a:bodyPr wrap="square" rtlCol="0">
            <a:spAutoFit/>
          </a:bodyPr>
          <a:lstStyle/>
          <a:p>
            <a:r>
              <a:rPr kumimoji="1" lang="ja-JP" altLang="en-US" sz="1600">
                <a:latin typeface="+mj-ea"/>
                <a:ea typeface="+mj-ea"/>
              </a:rPr>
              <a:t>自動埋め込みが可能で，より高い安全性のある形状を考案する．</a:t>
            </a:r>
            <a:endParaRPr kumimoji="1" lang="en-US" altLang="ja-JP" sz="1600" dirty="0">
              <a:latin typeface="+mj-ea"/>
              <a:ea typeface="+mj-ea"/>
            </a:endParaRPr>
          </a:p>
          <a:p>
            <a:r>
              <a:rPr kumimoji="1" lang="ja-JP" altLang="en-US" sz="1600">
                <a:latin typeface="+mj-ea"/>
                <a:ea typeface="+mj-ea"/>
              </a:rPr>
              <a:t>従来の手作業埋め込み手法と同等の引張強度，曲げ，剪断強度を得ることが目標．</a:t>
            </a:r>
            <a:endParaRPr kumimoji="1" lang="en-US" altLang="ja-JP" sz="1600" dirty="0">
              <a:latin typeface="+mj-ea"/>
              <a:ea typeface="+mj-ea"/>
            </a:endParaRPr>
          </a:p>
        </p:txBody>
      </p:sp>
      <p:sp>
        <p:nvSpPr>
          <p:cNvPr id="2" name="正方形/長方形 1">
            <a:extLst>
              <a:ext uri="{FF2B5EF4-FFF2-40B4-BE49-F238E27FC236}">
                <a16:creationId xmlns:a16="http://schemas.microsoft.com/office/drawing/2014/main" id="{7B995541-C9DE-8749-9850-EAA9CDEE716B}"/>
              </a:ext>
            </a:extLst>
          </p:cNvPr>
          <p:cNvSpPr/>
          <p:nvPr/>
        </p:nvSpPr>
        <p:spPr>
          <a:xfrm>
            <a:off x="823110" y="6059622"/>
            <a:ext cx="1620957" cy="338554"/>
          </a:xfrm>
          <a:prstGeom prst="rect">
            <a:avLst/>
          </a:prstGeom>
        </p:spPr>
        <p:txBody>
          <a:bodyPr wrap="none">
            <a:spAutoFit/>
          </a:bodyPr>
          <a:lstStyle/>
          <a:p>
            <a:r>
              <a:rPr kumimoji="1" lang="ja-JP" altLang="en-US" sz="1600">
                <a:latin typeface="+mj-ea"/>
              </a:rPr>
              <a:t>手作業埋め込み</a:t>
            </a:r>
            <a:endParaRPr lang="ja-JP" altLang="en-US" sz="1600"/>
          </a:p>
        </p:txBody>
      </p:sp>
      <p:sp>
        <p:nvSpPr>
          <p:cNvPr id="8" name="正方形/長方形 7">
            <a:extLst>
              <a:ext uri="{FF2B5EF4-FFF2-40B4-BE49-F238E27FC236}">
                <a16:creationId xmlns:a16="http://schemas.microsoft.com/office/drawing/2014/main" id="{33016A30-37C5-9F49-8DDF-D565675C2088}"/>
              </a:ext>
            </a:extLst>
          </p:cNvPr>
          <p:cNvSpPr/>
          <p:nvPr/>
        </p:nvSpPr>
        <p:spPr>
          <a:xfrm>
            <a:off x="3272034" y="6059622"/>
            <a:ext cx="1620957" cy="338554"/>
          </a:xfrm>
          <a:prstGeom prst="rect">
            <a:avLst/>
          </a:prstGeom>
        </p:spPr>
        <p:txBody>
          <a:bodyPr wrap="none">
            <a:spAutoFit/>
          </a:bodyPr>
          <a:lstStyle/>
          <a:p>
            <a:r>
              <a:rPr kumimoji="1" lang="ja-JP" altLang="en-US" sz="1600">
                <a:latin typeface="+mj-ea"/>
              </a:rPr>
              <a:t>自動埋め込み</a:t>
            </a:r>
            <a:r>
              <a:rPr kumimoji="1" lang="en-US" altLang="ja-JP" sz="1600" dirty="0">
                <a:latin typeface="+mj-ea"/>
              </a:rPr>
              <a:t>①</a:t>
            </a:r>
            <a:endParaRPr lang="ja-JP" altLang="en-US" sz="1600"/>
          </a:p>
        </p:txBody>
      </p:sp>
      <p:pic>
        <p:nvPicPr>
          <p:cNvPr id="7" name="図 6" descr="メーター, カラフル が含まれている画像&#10;&#10;自動的に生成された説明">
            <a:extLst>
              <a:ext uri="{FF2B5EF4-FFF2-40B4-BE49-F238E27FC236}">
                <a16:creationId xmlns:a16="http://schemas.microsoft.com/office/drawing/2014/main" id="{353CD547-B8DB-9947-B142-DAAC65260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368" y="2450216"/>
            <a:ext cx="1174178" cy="3519237"/>
          </a:xfrm>
          <a:prstGeom prst="rect">
            <a:avLst/>
          </a:prstGeom>
        </p:spPr>
      </p:pic>
      <p:sp>
        <p:nvSpPr>
          <p:cNvPr id="13" name="正方形/長方形 12">
            <a:extLst>
              <a:ext uri="{FF2B5EF4-FFF2-40B4-BE49-F238E27FC236}">
                <a16:creationId xmlns:a16="http://schemas.microsoft.com/office/drawing/2014/main" id="{A5C447CE-6F0F-6E41-8D83-41ABD6D2C728}"/>
              </a:ext>
            </a:extLst>
          </p:cNvPr>
          <p:cNvSpPr/>
          <p:nvPr/>
        </p:nvSpPr>
        <p:spPr>
          <a:xfrm>
            <a:off x="5078978" y="6059622"/>
            <a:ext cx="1620957" cy="338554"/>
          </a:xfrm>
          <a:prstGeom prst="rect">
            <a:avLst/>
          </a:prstGeom>
        </p:spPr>
        <p:txBody>
          <a:bodyPr wrap="none">
            <a:spAutoFit/>
          </a:bodyPr>
          <a:lstStyle/>
          <a:p>
            <a:r>
              <a:rPr kumimoji="1" lang="ja-JP" altLang="en-US" sz="1600">
                <a:latin typeface="+mj-ea"/>
              </a:rPr>
              <a:t>自動埋め込み②</a:t>
            </a:r>
            <a:endParaRPr lang="ja-JP" altLang="en-US" sz="1600"/>
          </a:p>
        </p:txBody>
      </p:sp>
      <p:pic>
        <p:nvPicPr>
          <p:cNvPr id="11" name="図 10" descr="カラフルなロゴ&#10;&#10;中程度の精度で自動的に生成された説明">
            <a:extLst>
              <a:ext uri="{FF2B5EF4-FFF2-40B4-BE49-F238E27FC236}">
                <a16:creationId xmlns:a16="http://schemas.microsoft.com/office/drawing/2014/main" id="{840E33A1-2948-9D40-AAE0-88C57A09B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348" y="2450215"/>
            <a:ext cx="1162106" cy="3519237"/>
          </a:xfrm>
          <a:prstGeom prst="rect">
            <a:avLst/>
          </a:prstGeom>
        </p:spPr>
      </p:pic>
      <p:sp>
        <p:nvSpPr>
          <p:cNvPr id="17" name="正方形/長方形 16">
            <a:extLst>
              <a:ext uri="{FF2B5EF4-FFF2-40B4-BE49-F238E27FC236}">
                <a16:creationId xmlns:a16="http://schemas.microsoft.com/office/drawing/2014/main" id="{64D5A188-7980-2848-A6B4-E8BFF3462ACD}"/>
              </a:ext>
            </a:extLst>
          </p:cNvPr>
          <p:cNvSpPr/>
          <p:nvPr/>
        </p:nvSpPr>
        <p:spPr>
          <a:xfrm>
            <a:off x="6890946" y="6059622"/>
            <a:ext cx="1620957" cy="338554"/>
          </a:xfrm>
          <a:prstGeom prst="rect">
            <a:avLst/>
          </a:prstGeom>
        </p:spPr>
        <p:txBody>
          <a:bodyPr wrap="none">
            <a:spAutoFit/>
          </a:bodyPr>
          <a:lstStyle/>
          <a:p>
            <a:r>
              <a:rPr kumimoji="1" lang="ja-JP" altLang="en-US" sz="1600">
                <a:latin typeface="+mj-ea"/>
              </a:rPr>
              <a:t>自動埋め込み</a:t>
            </a:r>
            <a:r>
              <a:rPr kumimoji="1" lang="en-US" altLang="ja-JP" sz="1600" dirty="0">
                <a:latin typeface="+mj-ea"/>
              </a:rPr>
              <a:t>③</a:t>
            </a:r>
            <a:endParaRPr lang="ja-JP" altLang="en-US" sz="1600"/>
          </a:p>
        </p:txBody>
      </p:sp>
    </p:spTree>
    <p:extLst>
      <p:ext uri="{BB962C8B-B14F-4D97-AF65-F5344CB8AC3E}">
        <p14:creationId xmlns:p14="http://schemas.microsoft.com/office/powerpoint/2010/main" val="1882801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8504B-3E3F-D84B-83D0-F8C419C2FF26}"/>
              </a:ext>
            </a:extLst>
          </p:cNvPr>
          <p:cNvSpPr>
            <a:spLocks noGrp="1"/>
          </p:cNvSpPr>
          <p:nvPr>
            <p:ph type="title"/>
          </p:nvPr>
        </p:nvSpPr>
        <p:spPr/>
        <p:txBody>
          <a:bodyPr/>
          <a:lstStyle/>
          <a:p>
            <a:r>
              <a:rPr kumimoji="1" lang="ja-JP" altLang="en-US"/>
              <a:t>メモ</a:t>
            </a:r>
          </a:p>
        </p:txBody>
      </p:sp>
      <p:sp>
        <p:nvSpPr>
          <p:cNvPr id="3" name="コンテンツ プレースホルダー 2">
            <a:extLst>
              <a:ext uri="{FF2B5EF4-FFF2-40B4-BE49-F238E27FC236}">
                <a16:creationId xmlns:a16="http://schemas.microsoft.com/office/drawing/2014/main" id="{EF816D43-E26E-FF42-B3A9-1996097BAD4E}"/>
              </a:ext>
            </a:extLst>
          </p:cNvPr>
          <p:cNvSpPr>
            <a:spLocks noGrp="1"/>
          </p:cNvSpPr>
          <p:nvPr>
            <p:ph idx="1"/>
          </p:nvPr>
        </p:nvSpPr>
        <p:spPr/>
        <p:txBody>
          <a:bodyPr>
            <a:normAutofit/>
          </a:bodyPr>
          <a:lstStyle/>
          <a:p>
            <a:r>
              <a:rPr kumimoji="1" lang="ja-JP" altLang="en-US" sz="2000" dirty="0"/>
              <a:t>鉄筋コンクリートでは普通，主筋と帯筋を使ってうめこむ</a:t>
            </a:r>
            <a:endParaRPr kumimoji="1" lang="en-US" altLang="ja-JP" sz="2000" dirty="0"/>
          </a:p>
          <a:p>
            <a:r>
              <a:rPr lang="ja-JP" altLang="en-US" sz="2000" dirty="0"/>
              <a:t>主筋は引張や曲げに対して有効</a:t>
            </a:r>
            <a:endParaRPr lang="en-US" altLang="ja-JP" sz="2000" dirty="0"/>
          </a:p>
          <a:p>
            <a:r>
              <a:rPr lang="ja-JP" altLang="en-US" sz="2000" dirty="0"/>
              <a:t>帯筋は剪断に対して有効</a:t>
            </a:r>
            <a:endParaRPr lang="en-US" altLang="ja-JP" sz="2000" dirty="0"/>
          </a:p>
          <a:p>
            <a:r>
              <a:rPr kumimoji="1" lang="ja-JP" altLang="en-US" sz="2000" dirty="0"/>
              <a:t>傘を埋め込むことにより，</a:t>
            </a:r>
            <a:r>
              <a:rPr lang="ja-JP" altLang="en-US" sz="2000" dirty="0"/>
              <a:t>主筋が安定して厚さ方向に向く</a:t>
            </a:r>
            <a:endParaRPr lang="en-US" altLang="ja-JP" sz="2000" dirty="0"/>
          </a:p>
          <a:p>
            <a:r>
              <a:rPr kumimoji="1" lang="ja-JP" altLang="en-US" sz="2000" dirty="0"/>
              <a:t>主筋と同時に斜め方向にも埋め込まれるため剪断強度の向上に期待できる．</a:t>
            </a:r>
            <a:endParaRPr kumimoji="1" lang="en-US" altLang="ja-JP" sz="2000" dirty="0"/>
          </a:p>
          <a:p>
            <a:r>
              <a:rPr kumimoji="1" lang="ja-JP" altLang="en-US" sz="2000" dirty="0"/>
              <a:t>継手した主筋同士の距離が近くなることにより，強度の伝達がうまくいく</a:t>
            </a:r>
            <a:endParaRPr kumimoji="1" lang="en-US" altLang="ja-JP" sz="2000" dirty="0"/>
          </a:p>
          <a:p>
            <a:r>
              <a:rPr lang="en" altLang="ja-JP" sz="2000" dirty="0">
                <a:hlinkClick r:id="rId2"/>
              </a:rPr>
              <a:t>https://www.tomomarublog.com/rebar-lapjoint/639/</a:t>
            </a:r>
            <a:endParaRPr lang="ja-JP" altLang="en-US" sz="2000" dirty="0"/>
          </a:p>
          <a:p>
            <a:endParaRPr lang="en" altLang="ja-JP" sz="2000" dirty="0"/>
          </a:p>
        </p:txBody>
      </p:sp>
      <p:sp>
        <p:nvSpPr>
          <p:cNvPr id="4" name="テキスト ボックス 3">
            <a:extLst>
              <a:ext uri="{FF2B5EF4-FFF2-40B4-BE49-F238E27FC236}">
                <a16:creationId xmlns:a16="http://schemas.microsoft.com/office/drawing/2014/main" id="{83BFE22C-1FB9-E247-8347-E74278838697}"/>
              </a:ext>
            </a:extLst>
          </p:cNvPr>
          <p:cNvSpPr txBox="1"/>
          <p:nvPr/>
        </p:nvSpPr>
        <p:spPr>
          <a:xfrm>
            <a:off x="490111" y="5192853"/>
            <a:ext cx="4869951" cy="1477328"/>
          </a:xfrm>
          <a:prstGeom prst="rect">
            <a:avLst/>
          </a:prstGeom>
          <a:noFill/>
        </p:spPr>
        <p:txBody>
          <a:bodyPr wrap="square" rtlCol="0">
            <a:spAutoFit/>
          </a:bodyPr>
          <a:lstStyle/>
          <a:p>
            <a:r>
              <a:rPr kumimoji="1" lang="ja-JP" altLang="en-US"/>
              <a:t>圧縮</a:t>
            </a:r>
            <a:endParaRPr kumimoji="1" lang="en-US" altLang="ja-JP" dirty="0"/>
          </a:p>
          <a:p>
            <a:r>
              <a:rPr kumimoji="1" lang="ja-JP" altLang="en-US"/>
              <a:t>引張</a:t>
            </a:r>
            <a:endParaRPr kumimoji="1" lang="en-US" altLang="ja-JP" dirty="0"/>
          </a:p>
          <a:p>
            <a:r>
              <a:rPr kumimoji="1" lang="ja-JP" altLang="en-US"/>
              <a:t>曲げ</a:t>
            </a:r>
            <a:endParaRPr kumimoji="1" lang="en-US" altLang="ja-JP" dirty="0"/>
          </a:p>
          <a:p>
            <a:r>
              <a:rPr kumimoji="1" lang="ja-JP" altLang="en-US"/>
              <a:t>剪断</a:t>
            </a:r>
            <a:endParaRPr kumimoji="1" lang="en-US" altLang="ja-JP" dirty="0"/>
          </a:p>
          <a:p>
            <a:endParaRPr kumimoji="1" lang="ja-JP" altLang="en-US"/>
          </a:p>
        </p:txBody>
      </p:sp>
    </p:spTree>
    <p:extLst>
      <p:ext uri="{BB962C8B-B14F-4D97-AF65-F5344CB8AC3E}">
        <p14:creationId xmlns:p14="http://schemas.microsoft.com/office/powerpoint/2010/main" val="2782599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0E773A3D-74DC-4A1E-8960-B9C3D280AC09}"/>
              </a:ext>
            </a:extLst>
          </p:cNvPr>
          <p:cNvGrpSpPr/>
          <p:nvPr/>
        </p:nvGrpSpPr>
        <p:grpSpPr>
          <a:xfrm>
            <a:off x="6935764" y="1734117"/>
            <a:ext cx="1513043" cy="3640682"/>
            <a:chOff x="5952128" y="1558362"/>
            <a:chExt cx="1513043" cy="3640682"/>
          </a:xfrm>
        </p:grpSpPr>
        <p:pic>
          <p:nvPicPr>
            <p:cNvPr id="15" name="図 14">
              <a:extLst>
                <a:ext uri="{FF2B5EF4-FFF2-40B4-BE49-F238E27FC236}">
                  <a16:creationId xmlns:a16="http://schemas.microsoft.com/office/drawing/2014/main" id="{78C4645D-AAF3-4F32-AF35-5672D5A43968}"/>
                </a:ext>
              </a:extLst>
            </p:cNvPr>
            <p:cNvPicPr>
              <a:picLocks noChangeAspect="1"/>
            </p:cNvPicPr>
            <p:nvPr/>
          </p:nvPicPr>
          <p:blipFill rotWithShape="1">
            <a:blip r:embed="rId2"/>
            <a:srcRect l="5005" t="21812" r="4589" b="23932"/>
            <a:stretch/>
          </p:blipFill>
          <p:spPr>
            <a:xfrm rot="16200000">
              <a:off x="4899056" y="3242537"/>
              <a:ext cx="3197025" cy="715990"/>
            </a:xfrm>
            <a:prstGeom prst="rect">
              <a:avLst/>
            </a:prstGeom>
          </p:spPr>
        </p:pic>
        <p:cxnSp>
          <p:nvCxnSpPr>
            <p:cNvPr id="16" name="直線コネクタ 15">
              <a:extLst>
                <a:ext uri="{FF2B5EF4-FFF2-40B4-BE49-F238E27FC236}">
                  <a16:creationId xmlns:a16="http://schemas.microsoft.com/office/drawing/2014/main" id="{EA9C7ABD-8FCC-4BBA-BC38-58B2A7BF5B5B}"/>
                </a:ext>
              </a:extLst>
            </p:cNvPr>
            <p:cNvCxnSpPr>
              <a:cxnSpLocks/>
            </p:cNvCxnSpPr>
            <p:nvPr/>
          </p:nvCxnSpPr>
          <p:spPr>
            <a:xfrm flipV="1">
              <a:off x="6513698" y="2049416"/>
              <a:ext cx="0" cy="3109123"/>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A32114E6-36EE-4DD8-A8BA-D6132F1B4461}"/>
                </a:ext>
              </a:extLst>
            </p:cNvPr>
            <p:cNvCxnSpPr>
              <a:cxnSpLocks/>
            </p:cNvCxnSpPr>
            <p:nvPr/>
          </p:nvCxnSpPr>
          <p:spPr>
            <a:xfrm flipH="1" flipV="1">
              <a:off x="6300781" y="1827853"/>
              <a:ext cx="153064" cy="347421"/>
            </a:xfrm>
            <a:prstGeom prst="line">
              <a:avLst/>
            </a:prstGeom>
            <a:ln w="12700"/>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D4311512-44E3-45F9-A2B7-98CB8EDE4C1D}"/>
                </a:ext>
              </a:extLst>
            </p:cNvPr>
            <p:cNvSpPr txBox="1"/>
            <p:nvPr/>
          </p:nvSpPr>
          <p:spPr>
            <a:xfrm>
              <a:off x="5952128" y="1558362"/>
              <a:ext cx="1513043" cy="338554"/>
            </a:xfrm>
            <a:prstGeom prst="rect">
              <a:avLst/>
            </a:prstGeom>
            <a:noFill/>
          </p:spPr>
          <p:txBody>
            <a:bodyPr wrap="none" rtlCol="0">
              <a:spAutoFit/>
            </a:bodyPr>
            <a:lstStyle/>
            <a:p>
              <a:r>
                <a:rPr lang="en-US" altLang="ja-JP" sz="1600" dirty="0">
                  <a:latin typeface="Arial" panose="020B0604020202020204" pitchFamily="34" charset="0"/>
                  <a:cs typeface="Arial" panose="020B0604020202020204" pitchFamily="34" charset="0"/>
                </a:rPr>
                <a:t>CFRP filament</a:t>
              </a:r>
              <a:endParaRPr kumimoji="1" lang="ja-JP" altLang="en-US" sz="1600" dirty="0">
                <a:latin typeface="Arial" panose="020B0604020202020204" pitchFamily="34" charset="0"/>
                <a:cs typeface="Arial" panose="020B0604020202020204" pitchFamily="34" charset="0"/>
              </a:endParaRPr>
            </a:p>
          </p:txBody>
        </p:sp>
        <p:cxnSp>
          <p:nvCxnSpPr>
            <p:cNvPr id="21" name="直線コネクタ 20">
              <a:extLst>
                <a:ext uri="{FF2B5EF4-FFF2-40B4-BE49-F238E27FC236}">
                  <a16:creationId xmlns:a16="http://schemas.microsoft.com/office/drawing/2014/main" id="{6796A57A-D19B-4CF5-A4A7-2BC3BDE6E221}"/>
                </a:ext>
              </a:extLst>
            </p:cNvPr>
            <p:cNvCxnSpPr>
              <a:cxnSpLocks/>
            </p:cNvCxnSpPr>
            <p:nvPr/>
          </p:nvCxnSpPr>
          <p:spPr>
            <a:xfrm flipV="1">
              <a:off x="6443518" y="2037194"/>
              <a:ext cx="0" cy="3109123"/>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F11D2B5C-E152-4D49-83D3-5EC9A9B29767}"/>
                </a:ext>
              </a:extLst>
            </p:cNvPr>
            <p:cNvCxnSpPr>
              <a:cxnSpLocks/>
            </p:cNvCxnSpPr>
            <p:nvPr/>
          </p:nvCxnSpPr>
          <p:spPr>
            <a:xfrm flipV="1">
              <a:off x="6469015" y="2042624"/>
              <a:ext cx="0" cy="3109123"/>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線コネクタ 22">
              <a:extLst>
                <a:ext uri="{FF2B5EF4-FFF2-40B4-BE49-F238E27FC236}">
                  <a16:creationId xmlns:a16="http://schemas.microsoft.com/office/drawing/2014/main" id="{6D3D399B-C1F8-48F9-97E1-190F6B076A93}"/>
                </a:ext>
              </a:extLst>
            </p:cNvPr>
            <p:cNvCxnSpPr>
              <a:cxnSpLocks/>
            </p:cNvCxnSpPr>
            <p:nvPr/>
          </p:nvCxnSpPr>
          <p:spPr>
            <a:xfrm flipV="1">
              <a:off x="6535618" y="2037194"/>
              <a:ext cx="0" cy="3109123"/>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0724876C-C2E6-417C-BF33-FCE6C3D85711}"/>
                </a:ext>
              </a:extLst>
            </p:cNvPr>
            <p:cNvCxnSpPr>
              <a:cxnSpLocks/>
            </p:cNvCxnSpPr>
            <p:nvPr/>
          </p:nvCxnSpPr>
          <p:spPr>
            <a:xfrm flipV="1">
              <a:off x="6581489" y="2037194"/>
              <a:ext cx="0" cy="3109123"/>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8D3C6F50-296B-4E23-A7EF-19C5260C2DA7}"/>
                </a:ext>
              </a:extLst>
            </p:cNvPr>
            <p:cNvCxnSpPr>
              <a:cxnSpLocks/>
            </p:cNvCxnSpPr>
            <p:nvPr/>
          </p:nvCxnSpPr>
          <p:spPr>
            <a:xfrm flipH="1">
              <a:off x="6811495" y="2089937"/>
              <a:ext cx="132705" cy="126399"/>
            </a:xfrm>
            <a:prstGeom prst="line">
              <a:avLst/>
            </a:prstGeom>
            <a:ln w="12700"/>
          </p:spPr>
          <p:style>
            <a:lnRef idx="1">
              <a:schemeClr val="dk1"/>
            </a:lnRef>
            <a:fillRef idx="0">
              <a:schemeClr val="dk1"/>
            </a:fillRef>
            <a:effectRef idx="0">
              <a:schemeClr val="dk1"/>
            </a:effectRef>
            <a:fontRef idx="minor">
              <a:schemeClr val="tx1"/>
            </a:fontRef>
          </p:style>
        </p:cxnSp>
        <p:sp>
          <p:nvSpPr>
            <p:cNvPr id="27" name="テキスト ボックス 26">
              <a:extLst>
                <a:ext uri="{FF2B5EF4-FFF2-40B4-BE49-F238E27FC236}">
                  <a16:creationId xmlns:a16="http://schemas.microsoft.com/office/drawing/2014/main" id="{3BA188BC-5972-45D4-9E33-B3F602895499}"/>
                </a:ext>
              </a:extLst>
            </p:cNvPr>
            <p:cNvSpPr txBox="1"/>
            <p:nvPr/>
          </p:nvSpPr>
          <p:spPr>
            <a:xfrm>
              <a:off x="6908294" y="1917218"/>
              <a:ext cx="389994" cy="231237"/>
            </a:xfrm>
            <a:prstGeom prst="rect">
              <a:avLst/>
            </a:prstGeom>
            <a:noFill/>
          </p:spPr>
          <p:txBody>
            <a:bodyPr wrap="none" rtlCol="0">
              <a:spAutoFit/>
            </a:bodyPr>
            <a:lstStyle/>
            <a:p>
              <a:r>
                <a:rPr kumimoji="1" lang="en-US" altLang="ja-JP" sz="1600" dirty="0">
                  <a:latin typeface="Arial" panose="020B0604020202020204" pitchFamily="34" charset="0"/>
                  <a:cs typeface="Arial" panose="020B0604020202020204" pitchFamily="34" charset="0"/>
                </a:rPr>
                <a:t>PLA</a:t>
              </a:r>
              <a:endParaRPr kumimoji="1" lang="ja-JP" altLang="en-US" sz="1600" dirty="0">
                <a:latin typeface="Arial" panose="020B0604020202020204" pitchFamily="34" charset="0"/>
                <a:cs typeface="Arial" panose="020B0604020202020204" pitchFamily="34" charset="0"/>
              </a:endParaRPr>
            </a:p>
          </p:txBody>
        </p:sp>
      </p:grpSp>
      <p:grpSp>
        <p:nvGrpSpPr>
          <p:cNvPr id="6" name="グループ化 5">
            <a:extLst>
              <a:ext uri="{FF2B5EF4-FFF2-40B4-BE49-F238E27FC236}">
                <a16:creationId xmlns:a16="http://schemas.microsoft.com/office/drawing/2014/main" id="{2E0FF683-0C22-4C37-ADF3-A350FF20720B}"/>
              </a:ext>
            </a:extLst>
          </p:cNvPr>
          <p:cNvGrpSpPr/>
          <p:nvPr/>
        </p:nvGrpSpPr>
        <p:grpSpPr>
          <a:xfrm>
            <a:off x="703638" y="1532841"/>
            <a:ext cx="1723414" cy="3841958"/>
            <a:chOff x="655931" y="1453328"/>
            <a:chExt cx="1723414" cy="3841958"/>
          </a:xfrm>
        </p:grpSpPr>
        <p:pic>
          <p:nvPicPr>
            <p:cNvPr id="28" name="図 27">
              <a:extLst>
                <a:ext uri="{FF2B5EF4-FFF2-40B4-BE49-F238E27FC236}">
                  <a16:creationId xmlns:a16="http://schemas.microsoft.com/office/drawing/2014/main" id="{9BA9E717-BBA0-40C7-B882-4C5397796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753" y="1850292"/>
              <a:ext cx="757918" cy="151727"/>
            </a:xfrm>
            <a:prstGeom prst="rect">
              <a:avLst/>
            </a:prstGeom>
          </p:spPr>
        </p:pic>
        <p:pic>
          <p:nvPicPr>
            <p:cNvPr id="29" name="コンテンツ プレースホルダー 16">
              <a:extLst>
                <a:ext uri="{FF2B5EF4-FFF2-40B4-BE49-F238E27FC236}">
                  <a16:creationId xmlns:a16="http://schemas.microsoft.com/office/drawing/2014/main" id="{BCC438DC-095D-4777-B701-971B8C43BF58}"/>
                </a:ext>
              </a:extLst>
            </p:cNvPr>
            <p:cNvPicPr>
              <a:picLocks noChangeAspect="1"/>
            </p:cNvPicPr>
            <p:nvPr/>
          </p:nvPicPr>
          <p:blipFill rotWithShape="1">
            <a:blip r:embed="rId4">
              <a:extLst>
                <a:ext uri="{28A0092B-C50C-407E-A947-70E740481C1C}">
                  <a14:useLocalDpi xmlns:a14="http://schemas.microsoft.com/office/drawing/2010/main" val="0"/>
                </a:ext>
              </a:extLst>
            </a:blip>
            <a:srcRect l="8491" t="5278" r="9595" b="11566"/>
            <a:stretch/>
          </p:blipFill>
          <p:spPr>
            <a:xfrm rot="10800000">
              <a:off x="1427337" y="2096823"/>
              <a:ext cx="739725" cy="3193349"/>
            </a:xfrm>
            <a:prstGeom prst="rect">
              <a:avLst/>
            </a:prstGeom>
            <a:solidFill>
              <a:srgbClr val="0000FF"/>
            </a:solidFill>
          </p:spPr>
        </p:pic>
        <p:cxnSp>
          <p:nvCxnSpPr>
            <p:cNvPr id="30" name="直線矢印コネクタ 29">
              <a:extLst>
                <a:ext uri="{FF2B5EF4-FFF2-40B4-BE49-F238E27FC236}">
                  <a16:creationId xmlns:a16="http://schemas.microsoft.com/office/drawing/2014/main" id="{FAB3543A-286A-45AE-A84A-119C901B44E3}"/>
                </a:ext>
              </a:extLst>
            </p:cNvPr>
            <p:cNvCxnSpPr>
              <a:cxnSpLocks/>
            </p:cNvCxnSpPr>
            <p:nvPr/>
          </p:nvCxnSpPr>
          <p:spPr>
            <a:xfrm>
              <a:off x="1375142" y="2146773"/>
              <a:ext cx="0" cy="3148513"/>
            </a:xfrm>
            <a:prstGeom prst="straightConnector1">
              <a:avLst/>
            </a:prstGeom>
            <a:ln w="19050">
              <a:solidFill>
                <a:schemeClr val="tx1">
                  <a:lumMod val="85000"/>
                  <a:lumOff val="1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31" name="直線コネクタ 30">
              <a:extLst>
                <a:ext uri="{FF2B5EF4-FFF2-40B4-BE49-F238E27FC236}">
                  <a16:creationId xmlns:a16="http://schemas.microsoft.com/office/drawing/2014/main" id="{0907B780-80E8-4A04-824E-7D6F3FC8F8A1}"/>
                </a:ext>
              </a:extLst>
            </p:cNvPr>
            <p:cNvCxnSpPr>
              <a:cxnSpLocks/>
            </p:cNvCxnSpPr>
            <p:nvPr/>
          </p:nvCxnSpPr>
          <p:spPr>
            <a:xfrm>
              <a:off x="1336108" y="2146773"/>
              <a:ext cx="39399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D95349FF-083B-43FE-97E2-D0451EA8FB30}"/>
                </a:ext>
              </a:extLst>
            </p:cNvPr>
            <p:cNvCxnSpPr>
              <a:cxnSpLocks/>
            </p:cNvCxnSpPr>
            <p:nvPr/>
          </p:nvCxnSpPr>
          <p:spPr>
            <a:xfrm>
              <a:off x="1336108" y="5288215"/>
              <a:ext cx="393999" cy="0"/>
            </a:xfrm>
            <a:prstGeom prst="line">
              <a:avLst/>
            </a:prstGeom>
            <a:ln w="19050"/>
          </p:spPr>
          <p:style>
            <a:lnRef idx="1">
              <a:schemeClr val="dk1"/>
            </a:lnRef>
            <a:fillRef idx="0">
              <a:schemeClr val="dk1"/>
            </a:fillRef>
            <a:effectRef idx="0">
              <a:schemeClr val="dk1"/>
            </a:effectRef>
            <a:fontRef idx="minor">
              <a:schemeClr val="tx1"/>
            </a:fontRef>
          </p:style>
        </p:cxnSp>
        <p:sp>
          <p:nvSpPr>
            <p:cNvPr id="33" name="テキスト ボックス 32">
              <a:extLst>
                <a:ext uri="{FF2B5EF4-FFF2-40B4-BE49-F238E27FC236}">
                  <a16:creationId xmlns:a16="http://schemas.microsoft.com/office/drawing/2014/main" id="{CD2740E4-7882-4E05-BF92-77780FA0350C}"/>
                </a:ext>
              </a:extLst>
            </p:cNvPr>
            <p:cNvSpPr txBox="1"/>
            <p:nvPr/>
          </p:nvSpPr>
          <p:spPr>
            <a:xfrm>
              <a:off x="846339" y="3570482"/>
              <a:ext cx="616639"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120</a:t>
              </a:r>
              <a:endParaRPr kumimoji="1" lang="ja-JP" altLang="en-US" dirty="0">
                <a:latin typeface="Arial" panose="020B0604020202020204" pitchFamily="34" charset="0"/>
                <a:cs typeface="Arial" panose="020B0604020202020204" pitchFamily="34" charset="0"/>
              </a:endParaRPr>
            </a:p>
          </p:txBody>
        </p:sp>
        <p:cxnSp>
          <p:nvCxnSpPr>
            <p:cNvPr id="34" name="直線コネクタ 33">
              <a:extLst>
                <a:ext uri="{FF2B5EF4-FFF2-40B4-BE49-F238E27FC236}">
                  <a16:creationId xmlns:a16="http://schemas.microsoft.com/office/drawing/2014/main" id="{54BF8052-1BC8-4A8D-98C6-78E3D53BD08C}"/>
                </a:ext>
              </a:extLst>
            </p:cNvPr>
            <p:cNvCxnSpPr>
              <a:cxnSpLocks/>
            </p:cNvCxnSpPr>
            <p:nvPr/>
          </p:nvCxnSpPr>
          <p:spPr>
            <a:xfrm>
              <a:off x="1332467" y="2153951"/>
              <a:ext cx="39399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テキスト ボックス 34">
              <a:extLst>
                <a:ext uri="{FF2B5EF4-FFF2-40B4-BE49-F238E27FC236}">
                  <a16:creationId xmlns:a16="http://schemas.microsoft.com/office/drawing/2014/main" id="{A3ADECEA-FDFD-48D9-9939-6DB809B3C86D}"/>
                </a:ext>
              </a:extLst>
            </p:cNvPr>
            <p:cNvSpPr txBox="1"/>
            <p:nvPr/>
          </p:nvSpPr>
          <p:spPr>
            <a:xfrm>
              <a:off x="2201040" y="1749760"/>
              <a:ext cx="178305"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5</a:t>
              </a:r>
              <a:endParaRPr kumimoji="1" lang="ja-JP" altLang="en-US" dirty="0">
                <a:latin typeface="Arial" panose="020B0604020202020204" pitchFamily="34" charset="0"/>
                <a:cs typeface="Arial" panose="020B0604020202020204" pitchFamily="34" charset="0"/>
              </a:endParaRPr>
            </a:p>
          </p:txBody>
        </p:sp>
        <p:cxnSp>
          <p:nvCxnSpPr>
            <p:cNvPr id="36" name="直線矢印コネクタ 35">
              <a:extLst>
                <a:ext uri="{FF2B5EF4-FFF2-40B4-BE49-F238E27FC236}">
                  <a16:creationId xmlns:a16="http://schemas.microsoft.com/office/drawing/2014/main" id="{07F9806A-CC56-4E3A-8D03-0C79F143AD5E}"/>
                </a:ext>
              </a:extLst>
            </p:cNvPr>
            <p:cNvCxnSpPr>
              <a:cxnSpLocks/>
            </p:cNvCxnSpPr>
            <p:nvPr/>
          </p:nvCxnSpPr>
          <p:spPr>
            <a:xfrm>
              <a:off x="1488193" y="1777939"/>
              <a:ext cx="667588" cy="0"/>
            </a:xfrm>
            <a:prstGeom prst="straightConnector1">
              <a:avLst/>
            </a:prstGeom>
            <a:ln w="19050">
              <a:headEnd type="arrow" w="sm" len="sm"/>
              <a:tailEnd type="arrow" w="sm" len="sm"/>
            </a:ln>
          </p:spPr>
          <p:style>
            <a:lnRef idx="1">
              <a:schemeClr val="dk1"/>
            </a:lnRef>
            <a:fillRef idx="0">
              <a:schemeClr val="dk1"/>
            </a:fillRef>
            <a:effectRef idx="0">
              <a:schemeClr val="dk1"/>
            </a:effectRef>
            <a:fontRef idx="minor">
              <a:schemeClr val="tx1"/>
            </a:fontRef>
          </p:style>
        </p:cxnSp>
        <p:sp>
          <p:nvSpPr>
            <p:cNvPr id="37" name="テキスト ボックス 36">
              <a:extLst>
                <a:ext uri="{FF2B5EF4-FFF2-40B4-BE49-F238E27FC236}">
                  <a16:creationId xmlns:a16="http://schemas.microsoft.com/office/drawing/2014/main" id="{3A2FF218-25EA-4192-9E46-3BCC6CF31D0C}"/>
                </a:ext>
              </a:extLst>
            </p:cNvPr>
            <p:cNvSpPr txBox="1"/>
            <p:nvPr/>
          </p:nvSpPr>
          <p:spPr>
            <a:xfrm>
              <a:off x="1590174" y="1453328"/>
              <a:ext cx="484108"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25</a:t>
              </a:r>
              <a:endParaRPr kumimoji="1" lang="ja-JP" altLang="en-US" dirty="0">
                <a:latin typeface="Arial" panose="020B0604020202020204" pitchFamily="34" charset="0"/>
                <a:cs typeface="Arial" panose="020B0604020202020204" pitchFamily="34" charset="0"/>
              </a:endParaRPr>
            </a:p>
          </p:txBody>
        </p:sp>
        <p:cxnSp>
          <p:nvCxnSpPr>
            <p:cNvPr id="38" name="直線矢印コネクタ 37">
              <a:extLst>
                <a:ext uri="{FF2B5EF4-FFF2-40B4-BE49-F238E27FC236}">
                  <a16:creationId xmlns:a16="http://schemas.microsoft.com/office/drawing/2014/main" id="{574CA34A-B720-4420-A097-C4971CC66FF5}"/>
                </a:ext>
              </a:extLst>
            </p:cNvPr>
            <p:cNvCxnSpPr/>
            <p:nvPr/>
          </p:nvCxnSpPr>
          <p:spPr>
            <a:xfrm>
              <a:off x="2226287" y="1858515"/>
              <a:ext cx="0" cy="156519"/>
            </a:xfrm>
            <a:prstGeom prst="straightConnector1">
              <a:avLst/>
            </a:prstGeom>
            <a:ln w="19050">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BDB3DC01-D6B7-46EC-9922-98A45D9B211C}"/>
                </a:ext>
              </a:extLst>
            </p:cNvPr>
            <p:cNvCxnSpPr/>
            <p:nvPr/>
          </p:nvCxnSpPr>
          <p:spPr>
            <a:xfrm flipV="1">
              <a:off x="1497110" y="1724690"/>
              <a:ext cx="0" cy="165522"/>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3121B153-1679-4E0B-B95D-774131F73C81}"/>
                </a:ext>
              </a:extLst>
            </p:cNvPr>
            <p:cNvCxnSpPr/>
            <p:nvPr/>
          </p:nvCxnSpPr>
          <p:spPr>
            <a:xfrm flipV="1">
              <a:off x="2149273" y="1720897"/>
              <a:ext cx="0" cy="165522"/>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5CD00582-E5B0-42B3-AB6D-DCA5E6D21A93}"/>
                </a:ext>
              </a:extLst>
            </p:cNvPr>
            <p:cNvCxnSpPr>
              <a:cxnSpLocks/>
            </p:cNvCxnSpPr>
            <p:nvPr/>
          </p:nvCxnSpPr>
          <p:spPr>
            <a:xfrm flipV="1">
              <a:off x="2120224" y="2004907"/>
              <a:ext cx="113675" cy="1719"/>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C2BC694E-9CEC-4586-ABC7-C7EEFF7F34B3}"/>
                </a:ext>
              </a:extLst>
            </p:cNvPr>
            <p:cNvCxnSpPr>
              <a:cxnSpLocks/>
            </p:cNvCxnSpPr>
            <p:nvPr/>
          </p:nvCxnSpPr>
          <p:spPr>
            <a:xfrm flipV="1">
              <a:off x="2118709" y="1858915"/>
              <a:ext cx="113675" cy="1719"/>
            </a:xfrm>
            <a:prstGeom prst="line">
              <a:avLst/>
            </a:prstGeom>
            <a:ln w="19050"/>
          </p:spPr>
          <p:style>
            <a:lnRef idx="1">
              <a:schemeClr val="dk1"/>
            </a:lnRef>
            <a:fillRef idx="0">
              <a:schemeClr val="dk1"/>
            </a:fillRef>
            <a:effectRef idx="0">
              <a:schemeClr val="dk1"/>
            </a:effectRef>
            <a:fontRef idx="minor">
              <a:schemeClr val="tx1"/>
            </a:fontRef>
          </p:style>
        </p:cxnSp>
        <p:sp>
          <p:nvSpPr>
            <p:cNvPr id="43" name="テキスト ボックス 42">
              <a:extLst>
                <a:ext uri="{FF2B5EF4-FFF2-40B4-BE49-F238E27FC236}">
                  <a16:creationId xmlns:a16="http://schemas.microsoft.com/office/drawing/2014/main" id="{CF2ECD15-1D3F-4F65-B088-678E0BE22E32}"/>
                </a:ext>
              </a:extLst>
            </p:cNvPr>
            <p:cNvSpPr txBox="1"/>
            <p:nvPr/>
          </p:nvSpPr>
          <p:spPr>
            <a:xfrm>
              <a:off x="655931" y="1582159"/>
              <a:ext cx="852703"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[mm]</a:t>
              </a:r>
              <a:endParaRPr kumimoji="1" lang="ja-JP" altLang="en-US" dirty="0">
                <a:latin typeface="Arial" panose="020B0604020202020204" pitchFamily="34" charset="0"/>
                <a:cs typeface="Arial" panose="020B0604020202020204" pitchFamily="34" charset="0"/>
              </a:endParaRPr>
            </a:p>
          </p:txBody>
        </p:sp>
      </p:grpSp>
      <p:grpSp>
        <p:nvGrpSpPr>
          <p:cNvPr id="46" name="グループ化 45">
            <a:extLst>
              <a:ext uri="{FF2B5EF4-FFF2-40B4-BE49-F238E27FC236}">
                <a16:creationId xmlns:a16="http://schemas.microsoft.com/office/drawing/2014/main" id="{112E076B-D163-43D5-ABF8-C848A26445DA}"/>
              </a:ext>
            </a:extLst>
          </p:cNvPr>
          <p:cNvGrpSpPr/>
          <p:nvPr/>
        </p:nvGrpSpPr>
        <p:grpSpPr>
          <a:xfrm>
            <a:off x="2917869" y="1792214"/>
            <a:ext cx="770189" cy="3582585"/>
            <a:chOff x="7101177" y="279335"/>
            <a:chExt cx="1364436" cy="6346766"/>
          </a:xfrm>
        </p:grpSpPr>
        <p:pic>
          <p:nvPicPr>
            <p:cNvPr id="47" name="図 46">
              <a:extLst>
                <a:ext uri="{FF2B5EF4-FFF2-40B4-BE49-F238E27FC236}">
                  <a16:creationId xmlns:a16="http://schemas.microsoft.com/office/drawing/2014/main" id="{6B387631-6028-4E5E-962C-3B5F0E3EF26A}"/>
                </a:ext>
              </a:extLst>
            </p:cNvPr>
            <p:cNvPicPr>
              <a:picLocks noChangeAspect="1"/>
            </p:cNvPicPr>
            <p:nvPr/>
          </p:nvPicPr>
          <p:blipFill rotWithShape="1">
            <a:blip r:embed="rId2"/>
            <a:srcRect l="5005" t="21812" r="4589" b="23932"/>
            <a:stretch/>
          </p:blipFill>
          <p:spPr>
            <a:xfrm rot="16200000">
              <a:off x="4903525" y="3160030"/>
              <a:ext cx="5663723" cy="1268420"/>
            </a:xfrm>
            <a:prstGeom prst="rect">
              <a:avLst/>
            </a:prstGeom>
          </p:spPr>
        </p:pic>
        <p:cxnSp>
          <p:nvCxnSpPr>
            <p:cNvPr id="48" name="直線コネクタ 47">
              <a:extLst>
                <a:ext uri="{FF2B5EF4-FFF2-40B4-BE49-F238E27FC236}">
                  <a16:creationId xmlns:a16="http://schemas.microsoft.com/office/drawing/2014/main" id="{513639DF-88A4-413A-B08B-50884282B81C}"/>
                </a:ext>
              </a:extLst>
            </p:cNvPr>
            <p:cNvCxnSpPr>
              <a:cxnSpLocks/>
            </p:cNvCxnSpPr>
            <p:nvPr/>
          </p:nvCxnSpPr>
          <p:spPr>
            <a:xfrm flipV="1">
              <a:off x="7763962" y="1046343"/>
              <a:ext cx="0" cy="5508000"/>
            </a:xfrm>
            <a:prstGeom prst="line">
              <a:avLst/>
            </a:prstGeom>
            <a:ln w="57150"/>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52060101-1821-4908-BB73-5CB2898400F8}"/>
                </a:ext>
              </a:extLst>
            </p:cNvPr>
            <p:cNvCxnSpPr>
              <a:cxnSpLocks/>
            </p:cNvCxnSpPr>
            <p:nvPr/>
          </p:nvCxnSpPr>
          <p:spPr>
            <a:xfrm flipH="1" flipV="1">
              <a:off x="7563253" y="799568"/>
              <a:ext cx="227513" cy="351550"/>
            </a:xfrm>
            <a:prstGeom prst="line">
              <a:avLst/>
            </a:prstGeom>
            <a:ln w="19050"/>
          </p:spPr>
          <p:style>
            <a:lnRef idx="1">
              <a:schemeClr val="dk1"/>
            </a:lnRef>
            <a:fillRef idx="0">
              <a:schemeClr val="dk1"/>
            </a:fillRef>
            <a:effectRef idx="0">
              <a:schemeClr val="dk1"/>
            </a:effectRef>
            <a:fontRef idx="minor">
              <a:schemeClr val="tx1"/>
            </a:fontRef>
          </p:style>
        </p:cxnSp>
        <p:sp>
          <p:nvSpPr>
            <p:cNvPr id="50" name="テキスト ボックス 49">
              <a:extLst>
                <a:ext uri="{FF2B5EF4-FFF2-40B4-BE49-F238E27FC236}">
                  <a16:creationId xmlns:a16="http://schemas.microsoft.com/office/drawing/2014/main" id="{AA381B01-FC2A-4C23-A6C4-1C275A22F7CA}"/>
                </a:ext>
              </a:extLst>
            </p:cNvPr>
            <p:cNvSpPr txBox="1"/>
            <p:nvPr/>
          </p:nvSpPr>
          <p:spPr>
            <a:xfrm>
              <a:off x="7144954" y="279335"/>
              <a:ext cx="1320659" cy="409650"/>
            </a:xfrm>
            <a:prstGeom prst="rect">
              <a:avLst/>
            </a:prstGeom>
            <a:noFill/>
          </p:spPr>
          <p:txBody>
            <a:bodyPr wrap="none" rtlCol="0">
              <a:spAutoFit/>
            </a:bodyPr>
            <a:lstStyle/>
            <a:p>
              <a:r>
                <a:rPr lang="en-US" altLang="ja-JP" sz="1600" dirty="0">
                  <a:latin typeface="Arial" panose="020B0604020202020204" pitchFamily="34" charset="0"/>
                  <a:cs typeface="Arial" panose="020B0604020202020204" pitchFamily="34" charset="0"/>
                </a:rPr>
                <a:t>CFRP</a:t>
              </a:r>
              <a:r>
                <a:rPr lang="ja-JP" altLang="en-US" sz="1600" dirty="0">
                  <a:latin typeface="Arial" panose="020B0604020202020204" pitchFamily="34" charset="0"/>
                  <a:cs typeface="Arial" panose="020B0604020202020204" pitchFamily="34" charset="0"/>
                </a:rPr>
                <a:t> </a:t>
              </a:r>
              <a:r>
                <a:rPr lang="en-US" altLang="ja-JP" sz="1600" dirty="0">
                  <a:latin typeface="Arial" panose="020B0604020202020204" pitchFamily="34" charset="0"/>
                  <a:cs typeface="Arial" panose="020B0604020202020204" pitchFamily="34" charset="0"/>
                </a:rPr>
                <a:t>rod</a:t>
              </a:r>
              <a:endParaRPr kumimoji="1" lang="ja-JP" altLang="en-US" sz="1600" dirty="0">
                <a:latin typeface="Arial" panose="020B0604020202020204" pitchFamily="34" charset="0"/>
                <a:cs typeface="Arial" panose="020B0604020202020204" pitchFamily="34" charset="0"/>
              </a:endParaRPr>
            </a:p>
          </p:txBody>
        </p:sp>
      </p:grpSp>
      <p:grpSp>
        <p:nvGrpSpPr>
          <p:cNvPr id="51" name="グループ化 50">
            <a:extLst>
              <a:ext uri="{FF2B5EF4-FFF2-40B4-BE49-F238E27FC236}">
                <a16:creationId xmlns:a16="http://schemas.microsoft.com/office/drawing/2014/main" id="{F92B8989-AE50-45F7-BE1B-AD33580898E4}"/>
              </a:ext>
            </a:extLst>
          </p:cNvPr>
          <p:cNvGrpSpPr/>
          <p:nvPr/>
        </p:nvGrpSpPr>
        <p:grpSpPr>
          <a:xfrm>
            <a:off x="4743980" y="968063"/>
            <a:ext cx="4019496" cy="435761"/>
            <a:chOff x="360060" y="3075275"/>
            <a:chExt cx="4499884" cy="435761"/>
          </a:xfrm>
        </p:grpSpPr>
        <p:sp>
          <p:nvSpPr>
            <p:cNvPr id="52" name="四角形: 角を丸くする 51">
              <a:extLst>
                <a:ext uri="{FF2B5EF4-FFF2-40B4-BE49-F238E27FC236}">
                  <a16:creationId xmlns:a16="http://schemas.microsoft.com/office/drawing/2014/main" id="{848293EE-9D47-4DCB-86B5-DA030E681B91}"/>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53" name="テキスト ボックス 52">
              <a:extLst>
                <a:ext uri="{FF2B5EF4-FFF2-40B4-BE49-F238E27FC236}">
                  <a16:creationId xmlns:a16="http://schemas.microsoft.com/office/drawing/2014/main" id="{40C5D49E-B2DC-4FCC-8BC3-8A4DDECA5E53}"/>
                </a:ext>
              </a:extLst>
            </p:cNvPr>
            <p:cNvSpPr txBox="1"/>
            <p:nvPr/>
          </p:nvSpPr>
          <p:spPr>
            <a:xfrm flipH="1">
              <a:off x="473045" y="3129827"/>
              <a:ext cx="3393657" cy="338554"/>
            </a:xfrm>
            <a:prstGeom prst="rect">
              <a:avLst/>
            </a:prstGeom>
            <a:noFill/>
          </p:spPr>
          <p:txBody>
            <a:bodyPr wrap="square" rtlCol="0">
              <a:spAutoFit/>
            </a:bodyPr>
            <a:lstStyle/>
            <a:p>
              <a:r>
                <a:rPr kumimoji="1" lang="ja-JP" altLang="en-US" sz="1600" b="1" dirty="0">
                  <a:solidFill>
                    <a:schemeClr val="bg1"/>
                  </a:solidFill>
                  <a:latin typeface="+mn-ea"/>
                </a:rPr>
                <a:t>偏りがない試験片</a:t>
              </a:r>
            </a:p>
          </p:txBody>
        </p:sp>
      </p:grpSp>
      <p:grpSp>
        <p:nvGrpSpPr>
          <p:cNvPr id="54" name="グループ化 53">
            <a:extLst>
              <a:ext uri="{FF2B5EF4-FFF2-40B4-BE49-F238E27FC236}">
                <a16:creationId xmlns:a16="http://schemas.microsoft.com/office/drawing/2014/main" id="{346A6FE6-3CD1-4F32-8563-D43D51D7032A}"/>
              </a:ext>
            </a:extLst>
          </p:cNvPr>
          <p:cNvGrpSpPr/>
          <p:nvPr/>
        </p:nvGrpSpPr>
        <p:grpSpPr>
          <a:xfrm>
            <a:off x="428230" y="975939"/>
            <a:ext cx="4019496" cy="435761"/>
            <a:chOff x="360060" y="3075275"/>
            <a:chExt cx="4499884" cy="435761"/>
          </a:xfrm>
        </p:grpSpPr>
        <p:sp>
          <p:nvSpPr>
            <p:cNvPr id="55" name="四角形: 角を丸くする 54">
              <a:extLst>
                <a:ext uri="{FF2B5EF4-FFF2-40B4-BE49-F238E27FC236}">
                  <a16:creationId xmlns:a16="http://schemas.microsoft.com/office/drawing/2014/main" id="{8360F4CC-505D-4FDB-BB42-CBE75397618A}"/>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56" name="テキスト ボックス 55">
              <a:extLst>
                <a:ext uri="{FF2B5EF4-FFF2-40B4-BE49-F238E27FC236}">
                  <a16:creationId xmlns:a16="http://schemas.microsoft.com/office/drawing/2014/main" id="{1CE2BE62-6F90-4FA6-A380-D0D85968B038}"/>
                </a:ext>
              </a:extLst>
            </p:cNvPr>
            <p:cNvSpPr txBox="1"/>
            <p:nvPr/>
          </p:nvSpPr>
          <p:spPr>
            <a:xfrm flipH="1">
              <a:off x="56943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偏りがある試験片</a:t>
              </a:r>
              <a:endParaRPr kumimoji="1" lang="en-US" altLang="ja-JP" sz="1600" b="1" dirty="0">
                <a:solidFill>
                  <a:schemeClr val="bg1"/>
                </a:solidFill>
                <a:latin typeface="+mn-ea"/>
              </a:endParaRPr>
            </a:p>
          </p:txBody>
        </p:sp>
      </p:grpSp>
      <p:sp>
        <p:nvSpPr>
          <p:cNvPr id="57" name="コンテンツ プレースホルダー 9">
            <a:extLst>
              <a:ext uri="{FF2B5EF4-FFF2-40B4-BE49-F238E27FC236}">
                <a16:creationId xmlns:a16="http://schemas.microsoft.com/office/drawing/2014/main" id="{509787C5-023E-40C9-89D1-C9FB274025C6}"/>
              </a:ext>
            </a:extLst>
          </p:cNvPr>
          <p:cNvSpPr txBox="1">
            <a:spLocks/>
          </p:cNvSpPr>
          <p:nvPr/>
        </p:nvSpPr>
        <p:spPr>
          <a:xfrm>
            <a:off x="786792" y="5628902"/>
            <a:ext cx="3302372" cy="1091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latin typeface="+mn-ea"/>
              </a:rPr>
              <a:t>CFRP</a:t>
            </a:r>
            <a:r>
              <a:rPr lang="ja-JP" altLang="en-US" sz="1600" dirty="0">
                <a:latin typeface="+mn-ea"/>
              </a:rPr>
              <a:t>フィラメント</a:t>
            </a:r>
            <a:r>
              <a:rPr lang="en-US" altLang="ja-JP" sz="1600" dirty="0">
                <a:latin typeface="+mn-ea"/>
              </a:rPr>
              <a:t>15</a:t>
            </a:r>
            <a:r>
              <a:rPr lang="ja-JP" altLang="en-US" sz="1600" dirty="0">
                <a:latin typeface="+mn-ea"/>
              </a:rPr>
              <a:t>本を束ねて作製された</a:t>
            </a:r>
            <a:r>
              <a:rPr lang="en-US" altLang="ja-JP" sz="1600" dirty="0">
                <a:latin typeface="+mn-ea"/>
              </a:rPr>
              <a:t>CFRP</a:t>
            </a:r>
            <a:r>
              <a:rPr lang="ja-JP" altLang="en-US" sz="1600" dirty="0">
                <a:latin typeface="+mn-ea"/>
              </a:rPr>
              <a:t>棒を，</a:t>
            </a:r>
            <a:r>
              <a:rPr lang="en-US" altLang="ja-JP" sz="1600" dirty="0">
                <a:latin typeface="+mn-ea"/>
              </a:rPr>
              <a:t>1</a:t>
            </a:r>
            <a:r>
              <a:rPr lang="ja-JP" altLang="en-US" sz="1600" dirty="0">
                <a:latin typeface="+mn-ea"/>
              </a:rPr>
              <a:t>本埋め込んだ手動強化試験片</a:t>
            </a:r>
            <a:endParaRPr lang="en-US" altLang="ja-JP" sz="1600" dirty="0">
              <a:latin typeface="+mn-ea"/>
            </a:endParaRPr>
          </a:p>
        </p:txBody>
      </p:sp>
      <p:grpSp>
        <p:nvGrpSpPr>
          <p:cNvPr id="58" name="グループ化 57">
            <a:extLst>
              <a:ext uri="{FF2B5EF4-FFF2-40B4-BE49-F238E27FC236}">
                <a16:creationId xmlns:a16="http://schemas.microsoft.com/office/drawing/2014/main" id="{2359181A-4C76-47A1-B7B6-E3721D1CD845}"/>
              </a:ext>
            </a:extLst>
          </p:cNvPr>
          <p:cNvGrpSpPr/>
          <p:nvPr/>
        </p:nvGrpSpPr>
        <p:grpSpPr>
          <a:xfrm>
            <a:off x="4853262" y="1525770"/>
            <a:ext cx="1723414" cy="3841958"/>
            <a:chOff x="655931" y="1453328"/>
            <a:chExt cx="1723414" cy="3841958"/>
          </a:xfrm>
        </p:grpSpPr>
        <p:pic>
          <p:nvPicPr>
            <p:cNvPr id="59" name="図 58">
              <a:extLst>
                <a:ext uri="{FF2B5EF4-FFF2-40B4-BE49-F238E27FC236}">
                  <a16:creationId xmlns:a16="http://schemas.microsoft.com/office/drawing/2014/main" id="{4980BC7B-B6DB-45C9-97C4-8E8D5E473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753" y="1850292"/>
              <a:ext cx="757918" cy="151727"/>
            </a:xfrm>
            <a:prstGeom prst="rect">
              <a:avLst/>
            </a:prstGeom>
          </p:spPr>
        </p:pic>
        <p:pic>
          <p:nvPicPr>
            <p:cNvPr id="60" name="コンテンツ プレースホルダー 16">
              <a:extLst>
                <a:ext uri="{FF2B5EF4-FFF2-40B4-BE49-F238E27FC236}">
                  <a16:creationId xmlns:a16="http://schemas.microsoft.com/office/drawing/2014/main" id="{E04AD901-C8CE-4D89-9389-973218C128DF}"/>
                </a:ext>
              </a:extLst>
            </p:cNvPr>
            <p:cNvPicPr>
              <a:picLocks noChangeAspect="1"/>
            </p:cNvPicPr>
            <p:nvPr/>
          </p:nvPicPr>
          <p:blipFill rotWithShape="1">
            <a:blip r:embed="rId4">
              <a:extLst>
                <a:ext uri="{28A0092B-C50C-407E-A947-70E740481C1C}">
                  <a14:useLocalDpi xmlns:a14="http://schemas.microsoft.com/office/drawing/2010/main" val="0"/>
                </a:ext>
              </a:extLst>
            </a:blip>
            <a:srcRect l="8491" t="5278" r="9595" b="11566"/>
            <a:stretch/>
          </p:blipFill>
          <p:spPr>
            <a:xfrm rot="10800000">
              <a:off x="1427337" y="2096823"/>
              <a:ext cx="739725" cy="3193349"/>
            </a:xfrm>
            <a:prstGeom prst="rect">
              <a:avLst/>
            </a:prstGeom>
            <a:solidFill>
              <a:srgbClr val="0000FF"/>
            </a:solidFill>
          </p:spPr>
        </p:pic>
        <p:cxnSp>
          <p:nvCxnSpPr>
            <p:cNvPr id="61" name="直線矢印コネクタ 60">
              <a:extLst>
                <a:ext uri="{FF2B5EF4-FFF2-40B4-BE49-F238E27FC236}">
                  <a16:creationId xmlns:a16="http://schemas.microsoft.com/office/drawing/2014/main" id="{F654B3AF-37DD-4851-A02B-9BF4E9ED997F}"/>
                </a:ext>
              </a:extLst>
            </p:cNvPr>
            <p:cNvCxnSpPr>
              <a:cxnSpLocks/>
            </p:cNvCxnSpPr>
            <p:nvPr/>
          </p:nvCxnSpPr>
          <p:spPr>
            <a:xfrm>
              <a:off x="1375142" y="2146773"/>
              <a:ext cx="0" cy="3148513"/>
            </a:xfrm>
            <a:prstGeom prst="straightConnector1">
              <a:avLst/>
            </a:prstGeom>
            <a:ln w="19050">
              <a:solidFill>
                <a:schemeClr val="tx1">
                  <a:lumMod val="85000"/>
                  <a:lumOff val="1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2" name="直線コネクタ 61">
              <a:extLst>
                <a:ext uri="{FF2B5EF4-FFF2-40B4-BE49-F238E27FC236}">
                  <a16:creationId xmlns:a16="http://schemas.microsoft.com/office/drawing/2014/main" id="{6E1E6061-0F74-4869-AED0-2CC66B12289E}"/>
                </a:ext>
              </a:extLst>
            </p:cNvPr>
            <p:cNvCxnSpPr>
              <a:cxnSpLocks/>
            </p:cNvCxnSpPr>
            <p:nvPr/>
          </p:nvCxnSpPr>
          <p:spPr>
            <a:xfrm>
              <a:off x="1336108" y="2146773"/>
              <a:ext cx="39399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5E12E226-D263-451F-B427-82E1631D53A0}"/>
                </a:ext>
              </a:extLst>
            </p:cNvPr>
            <p:cNvCxnSpPr>
              <a:cxnSpLocks/>
            </p:cNvCxnSpPr>
            <p:nvPr/>
          </p:nvCxnSpPr>
          <p:spPr>
            <a:xfrm>
              <a:off x="1336108" y="5288215"/>
              <a:ext cx="393999" cy="0"/>
            </a:xfrm>
            <a:prstGeom prst="line">
              <a:avLst/>
            </a:prstGeom>
            <a:ln w="19050"/>
          </p:spPr>
          <p:style>
            <a:lnRef idx="1">
              <a:schemeClr val="dk1"/>
            </a:lnRef>
            <a:fillRef idx="0">
              <a:schemeClr val="dk1"/>
            </a:fillRef>
            <a:effectRef idx="0">
              <a:schemeClr val="dk1"/>
            </a:effectRef>
            <a:fontRef idx="minor">
              <a:schemeClr val="tx1"/>
            </a:fontRef>
          </p:style>
        </p:cxnSp>
        <p:sp>
          <p:nvSpPr>
            <p:cNvPr id="64" name="テキスト ボックス 63">
              <a:extLst>
                <a:ext uri="{FF2B5EF4-FFF2-40B4-BE49-F238E27FC236}">
                  <a16:creationId xmlns:a16="http://schemas.microsoft.com/office/drawing/2014/main" id="{A2B02263-9DB7-4149-B4DE-9D45F0CCCF1C}"/>
                </a:ext>
              </a:extLst>
            </p:cNvPr>
            <p:cNvSpPr txBox="1"/>
            <p:nvPr/>
          </p:nvSpPr>
          <p:spPr>
            <a:xfrm>
              <a:off x="846339" y="3570482"/>
              <a:ext cx="616639"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120</a:t>
              </a:r>
              <a:endParaRPr kumimoji="1" lang="ja-JP" altLang="en-US" dirty="0">
                <a:latin typeface="Arial" panose="020B0604020202020204" pitchFamily="34" charset="0"/>
                <a:cs typeface="Arial" panose="020B0604020202020204" pitchFamily="34" charset="0"/>
              </a:endParaRPr>
            </a:p>
          </p:txBody>
        </p:sp>
        <p:cxnSp>
          <p:nvCxnSpPr>
            <p:cNvPr id="65" name="直線コネクタ 64">
              <a:extLst>
                <a:ext uri="{FF2B5EF4-FFF2-40B4-BE49-F238E27FC236}">
                  <a16:creationId xmlns:a16="http://schemas.microsoft.com/office/drawing/2014/main" id="{4B6DE0B3-988D-4B63-917A-A22C87C3780F}"/>
                </a:ext>
              </a:extLst>
            </p:cNvPr>
            <p:cNvCxnSpPr>
              <a:cxnSpLocks/>
            </p:cNvCxnSpPr>
            <p:nvPr/>
          </p:nvCxnSpPr>
          <p:spPr>
            <a:xfrm>
              <a:off x="1332467" y="2153951"/>
              <a:ext cx="393999" cy="0"/>
            </a:xfrm>
            <a:prstGeom prst="line">
              <a:avLst/>
            </a:prstGeom>
            <a:ln w="19050"/>
          </p:spPr>
          <p:style>
            <a:lnRef idx="1">
              <a:schemeClr val="dk1"/>
            </a:lnRef>
            <a:fillRef idx="0">
              <a:schemeClr val="dk1"/>
            </a:fillRef>
            <a:effectRef idx="0">
              <a:schemeClr val="dk1"/>
            </a:effectRef>
            <a:fontRef idx="minor">
              <a:schemeClr val="tx1"/>
            </a:fontRef>
          </p:style>
        </p:cxnSp>
        <p:sp>
          <p:nvSpPr>
            <p:cNvPr id="66" name="テキスト ボックス 65">
              <a:extLst>
                <a:ext uri="{FF2B5EF4-FFF2-40B4-BE49-F238E27FC236}">
                  <a16:creationId xmlns:a16="http://schemas.microsoft.com/office/drawing/2014/main" id="{A6F7F544-6FA1-482E-9309-FBC079637EA5}"/>
                </a:ext>
              </a:extLst>
            </p:cNvPr>
            <p:cNvSpPr txBox="1"/>
            <p:nvPr/>
          </p:nvSpPr>
          <p:spPr>
            <a:xfrm>
              <a:off x="2201040" y="1749760"/>
              <a:ext cx="178305"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5</a:t>
              </a:r>
              <a:endParaRPr kumimoji="1" lang="ja-JP" altLang="en-US" dirty="0">
                <a:latin typeface="Arial" panose="020B0604020202020204" pitchFamily="34" charset="0"/>
                <a:cs typeface="Arial" panose="020B0604020202020204" pitchFamily="34" charset="0"/>
              </a:endParaRPr>
            </a:p>
          </p:txBody>
        </p:sp>
        <p:cxnSp>
          <p:nvCxnSpPr>
            <p:cNvPr id="67" name="直線矢印コネクタ 66">
              <a:extLst>
                <a:ext uri="{FF2B5EF4-FFF2-40B4-BE49-F238E27FC236}">
                  <a16:creationId xmlns:a16="http://schemas.microsoft.com/office/drawing/2014/main" id="{CF4F6E0D-8ED6-45E6-A2EE-C94EFCB4B819}"/>
                </a:ext>
              </a:extLst>
            </p:cNvPr>
            <p:cNvCxnSpPr>
              <a:cxnSpLocks/>
            </p:cNvCxnSpPr>
            <p:nvPr/>
          </p:nvCxnSpPr>
          <p:spPr>
            <a:xfrm>
              <a:off x="1488193" y="1777939"/>
              <a:ext cx="667588" cy="0"/>
            </a:xfrm>
            <a:prstGeom prst="straightConnector1">
              <a:avLst/>
            </a:prstGeom>
            <a:ln w="19050">
              <a:headEnd type="arrow" w="sm" len="sm"/>
              <a:tailEnd type="arrow" w="sm" len="sm"/>
            </a:ln>
          </p:spPr>
          <p:style>
            <a:lnRef idx="1">
              <a:schemeClr val="dk1"/>
            </a:lnRef>
            <a:fillRef idx="0">
              <a:schemeClr val="dk1"/>
            </a:fillRef>
            <a:effectRef idx="0">
              <a:schemeClr val="dk1"/>
            </a:effectRef>
            <a:fontRef idx="minor">
              <a:schemeClr val="tx1"/>
            </a:fontRef>
          </p:style>
        </p:cxnSp>
        <p:sp>
          <p:nvSpPr>
            <p:cNvPr id="68" name="テキスト ボックス 67">
              <a:extLst>
                <a:ext uri="{FF2B5EF4-FFF2-40B4-BE49-F238E27FC236}">
                  <a16:creationId xmlns:a16="http://schemas.microsoft.com/office/drawing/2014/main" id="{18F6334C-40AB-458C-80A3-BC2EC5942A03}"/>
                </a:ext>
              </a:extLst>
            </p:cNvPr>
            <p:cNvSpPr txBox="1"/>
            <p:nvPr/>
          </p:nvSpPr>
          <p:spPr>
            <a:xfrm>
              <a:off x="1590174" y="1453328"/>
              <a:ext cx="484108" cy="252259"/>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25</a:t>
              </a:r>
              <a:endParaRPr kumimoji="1" lang="ja-JP" altLang="en-US" dirty="0">
                <a:latin typeface="Arial" panose="020B0604020202020204" pitchFamily="34" charset="0"/>
                <a:cs typeface="Arial" panose="020B0604020202020204" pitchFamily="34" charset="0"/>
              </a:endParaRPr>
            </a:p>
          </p:txBody>
        </p:sp>
        <p:cxnSp>
          <p:nvCxnSpPr>
            <p:cNvPr id="69" name="直線矢印コネクタ 68">
              <a:extLst>
                <a:ext uri="{FF2B5EF4-FFF2-40B4-BE49-F238E27FC236}">
                  <a16:creationId xmlns:a16="http://schemas.microsoft.com/office/drawing/2014/main" id="{41C09E39-3248-4D08-9EA2-029BD0242141}"/>
                </a:ext>
              </a:extLst>
            </p:cNvPr>
            <p:cNvCxnSpPr/>
            <p:nvPr/>
          </p:nvCxnSpPr>
          <p:spPr>
            <a:xfrm>
              <a:off x="2226287" y="1858515"/>
              <a:ext cx="0" cy="156519"/>
            </a:xfrm>
            <a:prstGeom prst="straightConnector1">
              <a:avLst/>
            </a:prstGeom>
            <a:ln w="19050">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C86BC519-9D64-4665-9F47-3D7463669FB0}"/>
                </a:ext>
              </a:extLst>
            </p:cNvPr>
            <p:cNvCxnSpPr/>
            <p:nvPr/>
          </p:nvCxnSpPr>
          <p:spPr>
            <a:xfrm flipV="1">
              <a:off x="1497110" y="1724690"/>
              <a:ext cx="0" cy="165522"/>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7DC9604A-55C7-4944-B833-DC8341CC644C}"/>
                </a:ext>
              </a:extLst>
            </p:cNvPr>
            <p:cNvCxnSpPr/>
            <p:nvPr/>
          </p:nvCxnSpPr>
          <p:spPr>
            <a:xfrm flipV="1">
              <a:off x="2149273" y="1720897"/>
              <a:ext cx="0" cy="165522"/>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直線コネクタ 71">
              <a:extLst>
                <a:ext uri="{FF2B5EF4-FFF2-40B4-BE49-F238E27FC236}">
                  <a16:creationId xmlns:a16="http://schemas.microsoft.com/office/drawing/2014/main" id="{FD460DBF-4318-49FF-A809-D09924CCA766}"/>
                </a:ext>
              </a:extLst>
            </p:cNvPr>
            <p:cNvCxnSpPr>
              <a:cxnSpLocks/>
            </p:cNvCxnSpPr>
            <p:nvPr/>
          </p:nvCxnSpPr>
          <p:spPr>
            <a:xfrm flipV="1">
              <a:off x="2120224" y="2004907"/>
              <a:ext cx="113675" cy="1719"/>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4FD6317B-6865-4035-A41A-4C196C32794B}"/>
                </a:ext>
              </a:extLst>
            </p:cNvPr>
            <p:cNvCxnSpPr>
              <a:cxnSpLocks/>
            </p:cNvCxnSpPr>
            <p:nvPr/>
          </p:nvCxnSpPr>
          <p:spPr>
            <a:xfrm flipV="1">
              <a:off x="2118709" y="1858915"/>
              <a:ext cx="113675" cy="1719"/>
            </a:xfrm>
            <a:prstGeom prst="line">
              <a:avLst/>
            </a:prstGeom>
            <a:ln w="19050"/>
          </p:spPr>
          <p:style>
            <a:lnRef idx="1">
              <a:schemeClr val="dk1"/>
            </a:lnRef>
            <a:fillRef idx="0">
              <a:schemeClr val="dk1"/>
            </a:fillRef>
            <a:effectRef idx="0">
              <a:schemeClr val="dk1"/>
            </a:effectRef>
            <a:fontRef idx="minor">
              <a:schemeClr val="tx1"/>
            </a:fontRef>
          </p:style>
        </p:cxnSp>
        <p:sp>
          <p:nvSpPr>
            <p:cNvPr id="74" name="テキスト ボックス 73">
              <a:extLst>
                <a:ext uri="{FF2B5EF4-FFF2-40B4-BE49-F238E27FC236}">
                  <a16:creationId xmlns:a16="http://schemas.microsoft.com/office/drawing/2014/main" id="{E939BA95-BF30-4D9F-9980-ECF00626CAD3}"/>
                </a:ext>
              </a:extLst>
            </p:cNvPr>
            <p:cNvSpPr txBox="1"/>
            <p:nvPr/>
          </p:nvSpPr>
          <p:spPr>
            <a:xfrm>
              <a:off x="655931" y="1582159"/>
              <a:ext cx="852703"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[mm]</a:t>
              </a:r>
              <a:endParaRPr kumimoji="1" lang="ja-JP" altLang="en-US" dirty="0">
                <a:latin typeface="Arial" panose="020B0604020202020204" pitchFamily="34" charset="0"/>
                <a:cs typeface="Arial" panose="020B0604020202020204" pitchFamily="34" charset="0"/>
              </a:endParaRPr>
            </a:p>
          </p:txBody>
        </p:sp>
      </p:grpSp>
      <p:sp>
        <p:nvSpPr>
          <p:cNvPr id="75" name="コンテンツ プレースホルダー 9">
            <a:extLst>
              <a:ext uri="{FF2B5EF4-FFF2-40B4-BE49-F238E27FC236}">
                <a16:creationId xmlns:a16="http://schemas.microsoft.com/office/drawing/2014/main" id="{D7E2407C-762D-4AD2-8E09-13B996733F84}"/>
              </a:ext>
            </a:extLst>
          </p:cNvPr>
          <p:cNvSpPr txBox="1">
            <a:spLocks/>
          </p:cNvSpPr>
          <p:nvPr/>
        </p:nvSpPr>
        <p:spPr>
          <a:xfrm>
            <a:off x="5043670" y="5628031"/>
            <a:ext cx="3394797" cy="1117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latin typeface="+mn-ea"/>
              </a:rPr>
              <a:t>CFRP</a:t>
            </a:r>
            <a:r>
              <a:rPr lang="ja-JP" altLang="en-US" sz="1600" dirty="0">
                <a:latin typeface="+mn-ea"/>
              </a:rPr>
              <a:t>フィラメント</a:t>
            </a:r>
            <a:r>
              <a:rPr lang="en-US" altLang="ja-JP" sz="1600" dirty="0">
                <a:latin typeface="+mn-ea"/>
              </a:rPr>
              <a:t>15</a:t>
            </a:r>
            <a:r>
              <a:rPr lang="ja-JP" altLang="en-US" sz="1600" dirty="0">
                <a:latin typeface="+mn-ea"/>
              </a:rPr>
              <a:t>本を埋め込んだ手動強化試験片</a:t>
            </a:r>
            <a:endParaRPr lang="en-US" altLang="ja-JP" sz="1600" dirty="0">
              <a:latin typeface="+mn-ea"/>
            </a:endParaRPr>
          </a:p>
          <a:p>
            <a:pPr marL="0" indent="0">
              <a:buNone/>
            </a:pPr>
            <a:r>
              <a:rPr lang="ja-JP" altLang="en-US" sz="1600" dirty="0">
                <a:latin typeface="+mn-ea"/>
              </a:rPr>
              <a:t>なるべく配置に偏りがでないように埋めた</a:t>
            </a:r>
            <a:endParaRPr lang="en-US" altLang="ja-JP" sz="1600" dirty="0">
              <a:latin typeface="+mn-ea"/>
            </a:endParaRPr>
          </a:p>
        </p:txBody>
      </p:sp>
      <p:sp>
        <p:nvSpPr>
          <p:cNvPr id="76" name="正方形/長方形 75">
            <a:extLst>
              <a:ext uri="{FF2B5EF4-FFF2-40B4-BE49-F238E27FC236}">
                <a16:creationId xmlns:a16="http://schemas.microsoft.com/office/drawing/2014/main" id="{FAB4A337-53D4-4593-9B97-FE3A43404D3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7" name="タイトル 1">
            <a:extLst>
              <a:ext uri="{FF2B5EF4-FFF2-40B4-BE49-F238E27FC236}">
                <a16:creationId xmlns:a16="http://schemas.microsoft.com/office/drawing/2014/main" id="{BADE16C2-1925-4DB4-9497-2D4B5A04FCE3}"/>
              </a:ext>
            </a:extLst>
          </p:cNvPr>
          <p:cNvSpPr>
            <a:spLocks noGrp="1"/>
          </p:cNvSpPr>
          <p:nvPr>
            <p:ph type="title"/>
          </p:nvPr>
        </p:nvSpPr>
        <p:spPr>
          <a:xfrm>
            <a:off x="253351" y="62305"/>
            <a:ext cx="7918839" cy="593386"/>
          </a:xfrm>
        </p:spPr>
        <p:txBody>
          <a:bodyPr>
            <a:normAutofit/>
          </a:bodyPr>
          <a:lstStyle/>
          <a:p>
            <a:r>
              <a:rPr kumimoji="1" lang="ja-JP" altLang="en-US" sz="2400" b="1" dirty="0">
                <a:solidFill>
                  <a:schemeClr val="bg1"/>
                </a:solidFill>
                <a:latin typeface="+mn-ea"/>
                <a:ea typeface="+mn-ea"/>
              </a:rPr>
              <a:t>試験片種類</a:t>
            </a:r>
          </a:p>
        </p:txBody>
      </p:sp>
    </p:spTree>
    <p:extLst>
      <p:ext uri="{BB962C8B-B14F-4D97-AF65-F5344CB8AC3E}">
        <p14:creationId xmlns:p14="http://schemas.microsoft.com/office/powerpoint/2010/main" val="62207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グループ化 50">
            <a:extLst>
              <a:ext uri="{FF2B5EF4-FFF2-40B4-BE49-F238E27FC236}">
                <a16:creationId xmlns:a16="http://schemas.microsoft.com/office/drawing/2014/main" id="{F92B8989-AE50-45F7-BE1B-AD33580898E4}"/>
              </a:ext>
            </a:extLst>
          </p:cNvPr>
          <p:cNvGrpSpPr/>
          <p:nvPr/>
        </p:nvGrpSpPr>
        <p:grpSpPr>
          <a:xfrm>
            <a:off x="4743980" y="968063"/>
            <a:ext cx="4019496" cy="435761"/>
            <a:chOff x="360060" y="3075275"/>
            <a:chExt cx="4499884" cy="435761"/>
          </a:xfrm>
        </p:grpSpPr>
        <p:sp>
          <p:nvSpPr>
            <p:cNvPr id="52" name="四角形: 角を丸くする 51">
              <a:extLst>
                <a:ext uri="{FF2B5EF4-FFF2-40B4-BE49-F238E27FC236}">
                  <a16:creationId xmlns:a16="http://schemas.microsoft.com/office/drawing/2014/main" id="{848293EE-9D47-4DCB-86B5-DA030E681B91}"/>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53" name="テキスト ボックス 52">
              <a:extLst>
                <a:ext uri="{FF2B5EF4-FFF2-40B4-BE49-F238E27FC236}">
                  <a16:creationId xmlns:a16="http://schemas.microsoft.com/office/drawing/2014/main" id="{40C5D49E-B2DC-4FCC-8BC3-8A4DDECA5E53}"/>
                </a:ext>
              </a:extLst>
            </p:cNvPr>
            <p:cNvSpPr txBox="1"/>
            <p:nvPr/>
          </p:nvSpPr>
          <p:spPr>
            <a:xfrm flipH="1">
              <a:off x="473045" y="3129827"/>
              <a:ext cx="3393657" cy="338554"/>
            </a:xfrm>
            <a:prstGeom prst="rect">
              <a:avLst/>
            </a:prstGeom>
            <a:noFill/>
          </p:spPr>
          <p:txBody>
            <a:bodyPr wrap="square" rtlCol="0">
              <a:spAutoFit/>
            </a:bodyPr>
            <a:lstStyle/>
            <a:p>
              <a:r>
                <a:rPr kumimoji="1" lang="ja-JP" altLang="en-US" sz="1600" b="1" dirty="0">
                  <a:solidFill>
                    <a:schemeClr val="bg1"/>
                  </a:solidFill>
                  <a:latin typeface="+mn-ea"/>
                </a:rPr>
                <a:t>偏りがない試験片</a:t>
              </a:r>
            </a:p>
          </p:txBody>
        </p:sp>
      </p:grpSp>
      <p:grpSp>
        <p:nvGrpSpPr>
          <p:cNvPr id="54" name="グループ化 53">
            <a:extLst>
              <a:ext uri="{FF2B5EF4-FFF2-40B4-BE49-F238E27FC236}">
                <a16:creationId xmlns:a16="http://schemas.microsoft.com/office/drawing/2014/main" id="{346A6FE6-3CD1-4F32-8563-D43D51D7032A}"/>
              </a:ext>
            </a:extLst>
          </p:cNvPr>
          <p:cNvGrpSpPr/>
          <p:nvPr/>
        </p:nvGrpSpPr>
        <p:grpSpPr>
          <a:xfrm>
            <a:off x="428230" y="975939"/>
            <a:ext cx="4019496" cy="435761"/>
            <a:chOff x="360060" y="3075275"/>
            <a:chExt cx="4499884" cy="435761"/>
          </a:xfrm>
        </p:grpSpPr>
        <p:sp>
          <p:nvSpPr>
            <p:cNvPr id="55" name="四角形: 角を丸くする 54">
              <a:extLst>
                <a:ext uri="{FF2B5EF4-FFF2-40B4-BE49-F238E27FC236}">
                  <a16:creationId xmlns:a16="http://schemas.microsoft.com/office/drawing/2014/main" id="{8360F4CC-505D-4FDB-BB42-CBE75397618A}"/>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56" name="テキスト ボックス 55">
              <a:extLst>
                <a:ext uri="{FF2B5EF4-FFF2-40B4-BE49-F238E27FC236}">
                  <a16:creationId xmlns:a16="http://schemas.microsoft.com/office/drawing/2014/main" id="{1CE2BE62-6F90-4FA6-A380-D0D85968B038}"/>
                </a:ext>
              </a:extLst>
            </p:cNvPr>
            <p:cNvSpPr txBox="1"/>
            <p:nvPr/>
          </p:nvSpPr>
          <p:spPr>
            <a:xfrm flipH="1">
              <a:off x="56943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偏りがある試験片</a:t>
              </a:r>
              <a:endParaRPr kumimoji="1" lang="en-US" altLang="ja-JP" sz="1600" b="1" dirty="0">
                <a:solidFill>
                  <a:schemeClr val="bg1"/>
                </a:solidFill>
                <a:latin typeface="+mn-ea"/>
              </a:endParaRPr>
            </a:p>
          </p:txBody>
        </p:sp>
      </p:grpSp>
      <p:pic>
        <p:nvPicPr>
          <p:cNvPr id="3" name="図 2">
            <a:extLst>
              <a:ext uri="{FF2B5EF4-FFF2-40B4-BE49-F238E27FC236}">
                <a16:creationId xmlns:a16="http://schemas.microsoft.com/office/drawing/2014/main" id="{CDE0ACDF-D1B0-4B16-BEED-AA381F7344D1}"/>
              </a:ext>
            </a:extLst>
          </p:cNvPr>
          <p:cNvPicPr>
            <a:picLocks noChangeAspect="1"/>
          </p:cNvPicPr>
          <p:nvPr/>
        </p:nvPicPr>
        <p:blipFill rotWithShape="1">
          <a:blip r:embed="rId2">
            <a:extLst>
              <a:ext uri="{28A0092B-C50C-407E-A947-70E740481C1C}">
                <a14:useLocalDpi xmlns:a14="http://schemas.microsoft.com/office/drawing/2010/main" val="0"/>
              </a:ext>
            </a:extLst>
          </a:blip>
          <a:srcRect t="4878" b="12690"/>
          <a:stretch/>
        </p:blipFill>
        <p:spPr>
          <a:xfrm>
            <a:off x="835520" y="1784623"/>
            <a:ext cx="3204916" cy="1981393"/>
          </a:xfrm>
          <a:prstGeom prst="rect">
            <a:avLst/>
          </a:prstGeom>
        </p:spPr>
      </p:pic>
      <p:pic>
        <p:nvPicPr>
          <p:cNvPr id="8" name="図 7">
            <a:extLst>
              <a:ext uri="{FF2B5EF4-FFF2-40B4-BE49-F238E27FC236}">
                <a16:creationId xmlns:a16="http://schemas.microsoft.com/office/drawing/2014/main" id="{E2BF77BC-82A3-4A6C-8D9E-0B20BF021F35}"/>
              </a:ext>
            </a:extLst>
          </p:cNvPr>
          <p:cNvPicPr>
            <a:picLocks noChangeAspect="1"/>
          </p:cNvPicPr>
          <p:nvPr/>
        </p:nvPicPr>
        <p:blipFill rotWithShape="1">
          <a:blip r:embed="rId3">
            <a:extLst>
              <a:ext uri="{28A0092B-C50C-407E-A947-70E740481C1C}">
                <a14:useLocalDpi xmlns:a14="http://schemas.microsoft.com/office/drawing/2010/main" val="0"/>
              </a:ext>
            </a:extLst>
          </a:blip>
          <a:srcRect t="3906" b="13663"/>
          <a:stretch/>
        </p:blipFill>
        <p:spPr>
          <a:xfrm>
            <a:off x="835520" y="4144580"/>
            <a:ext cx="3204916" cy="1981393"/>
          </a:xfrm>
          <a:prstGeom prst="rect">
            <a:avLst/>
          </a:prstGeom>
        </p:spPr>
      </p:pic>
      <p:pic>
        <p:nvPicPr>
          <p:cNvPr id="11" name="図 10">
            <a:extLst>
              <a:ext uri="{FF2B5EF4-FFF2-40B4-BE49-F238E27FC236}">
                <a16:creationId xmlns:a16="http://schemas.microsoft.com/office/drawing/2014/main" id="{5316B256-99C7-4B23-B29E-B0301E551C70}"/>
              </a:ext>
            </a:extLst>
          </p:cNvPr>
          <p:cNvPicPr>
            <a:picLocks noChangeAspect="1"/>
          </p:cNvPicPr>
          <p:nvPr/>
        </p:nvPicPr>
        <p:blipFill rotWithShape="1">
          <a:blip r:embed="rId4">
            <a:extLst>
              <a:ext uri="{28A0092B-C50C-407E-A947-70E740481C1C}">
                <a14:useLocalDpi xmlns:a14="http://schemas.microsoft.com/office/drawing/2010/main" val="0"/>
              </a:ext>
            </a:extLst>
          </a:blip>
          <a:srcRect b="17568"/>
          <a:stretch/>
        </p:blipFill>
        <p:spPr>
          <a:xfrm>
            <a:off x="5151270" y="1784623"/>
            <a:ext cx="3204916" cy="1981393"/>
          </a:xfrm>
          <a:prstGeom prst="rect">
            <a:avLst/>
          </a:prstGeom>
        </p:spPr>
      </p:pic>
      <p:pic>
        <p:nvPicPr>
          <p:cNvPr id="13" name="図 12">
            <a:extLst>
              <a:ext uri="{FF2B5EF4-FFF2-40B4-BE49-F238E27FC236}">
                <a16:creationId xmlns:a16="http://schemas.microsoft.com/office/drawing/2014/main" id="{41B0AC8E-EEFD-42DC-9094-ADC968EF0828}"/>
              </a:ext>
            </a:extLst>
          </p:cNvPr>
          <p:cNvPicPr>
            <a:picLocks noChangeAspect="1"/>
          </p:cNvPicPr>
          <p:nvPr/>
        </p:nvPicPr>
        <p:blipFill rotWithShape="1">
          <a:blip r:embed="rId5">
            <a:extLst>
              <a:ext uri="{28A0092B-C50C-407E-A947-70E740481C1C}">
                <a14:useLocalDpi xmlns:a14="http://schemas.microsoft.com/office/drawing/2010/main" val="0"/>
              </a:ext>
            </a:extLst>
          </a:blip>
          <a:srcRect b="17568"/>
          <a:stretch/>
        </p:blipFill>
        <p:spPr>
          <a:xfrm>
            <a:off x="5151270" y="4134565"/>
            <a:ext cx="3204916" cy="1981394"/>
          </a:xfrm>
          <a:prstGeom prst="rect">
            <a:avLst/>
          </a:prstGeom>
        </p:spPr>
      </p:pic>
      <p:sp>
        <p:nvSpPr>
          <p:cNvPr id="78" name="正方形/長方形 77">
            <a:extLst>
              <a:ext uri="{FF2B5EF4-FFF2-40B4-BE49-F238E27FC236}">
                <a16:creationId xmlns:a16="http://schemas.microsoft.com/office/drawing/2014/main" id="{BA3FC662-2DB7-4CC1-A36A-86DC44ADDF28}"/>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9" name="タイトル 1">
            <a:extLst>
              <a:ext uri="{FF2B5EF4-FFF2-40B4-BE49-F238E27FC236}">
                <a16:creationId xmlns:a16="http://schemas.microsoft.com/office/drawing/2014/main" id="{7785D182-E353-4C9E-8048-AA9FB9863FE0}"/>
              </a:ext>
            </a:extLst>
          </p:cNvPr>
          <p:cNvSpPr>
            <a:spLocks noGrp="1"/>
          </p:cNvSpPr>
          <p:nvPr>
            <p:ph type="title"/>
          </p:nvPr>
        </p:nvSpPr>
        <p:spPr>
          <a:xfrm>
            <a:off x="253351" y="62305"/>
            <a:ext cx="7918839" cy="593386"/>
          </a:xfrm>
        </p:spPr>
        <p:txBody>
          <a:bodyPr>
            <a:normAutofit/>
          </a:bodyPr>
          <a:lstStyle/>
          <a:p>
            <a:r>
              <a:rPr kumimoji="1" lang="ja-JP" altLang="en-US" sz="2400" b="1" dirty="0">
                <a:solidFill>
                  <a:schemeClr val="bg1"/>
                </a:solidFill>
                <a:latin typeface="+mn-ea"/>
                <a:ea typeface="+mn-ea"/>
              </a:rPr>
              <a:t>断面写真</a:t>
            </a:r>
          </a:p>
        </p:txBody>
      </p:sp>
    </p:spTree>
    <p:extLst>
      <p:ext uri="{BB962C8B-B14F-4D97-AF65-F5344CB8AC3E}">
        <p14:creationId xmlns:p14="http://schemas.microsoft.com/office/powerpoint/2010/main" val="2075616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26643" y="111477"/>
            <a:ext cx="6315693" cy="461665"/>
          </a:xfrm>
          <a:prstGeom prst="rect">
            <a:avLst/>
          </a:prstGeom>
          <a:noFill/>
        </p:spPr>
        <p:txBody>
          <a:bodyPr wrap="square" rtlCol="0">
            <a:spAutoFit/>
          </a:bodyPr>
          <a:lstStyle/>
          <a:p>
            <a:r>
              <a:rPr kumimoji="1" lang="ja-JP" altLang="en-US" sz="2400" b="1" dirty="0">
                <a:solidFill>
                  <a:schemeClr val="bg1"/>
                </a:solidFill>
                <a:latin typeface="+mn-ea"/>
              </a:rPr>
              <a:t> 研究背景２｜</a:t>
            </a:r>
            <a:r>
              <a:rPr kumimoji="1" lang="ja-JP" altLang="en-US" sz="2400" dirty="0">
                <a:solidFill>
                  <a:schemeClr val="bg1"/>
                </a:solidFill>
                <a:latin typeface="+mn-ea"/>
              </a:rPr>
              <a:t>建設用</a:t>
            </a:r>
            <a:r>
              <a:rPr kumimoji="1" lang="en-US" altLang="ja-JP" sz="2400" dirty="0">
                <a:solidFill>
                  <a:schemeClr val="bg1"/>
                </a:solidFill>
                <a:latin typeface="+mn-ea"/>
              </a:rPr>
              <a:t>3D</a:t>
            </a:r>
            <a:r>
              <a:rPr kumimoji="1" lang="ja-JP" altLang="en-US" sz="2400" dirty="0">
                <a:solidFill>
                  <a:schemeClr val="bg1"/>
                </a:solidFill>
                <a:latin typeface="+mn-ea"/>
              </a:rPr>
              <a:t>プリンター</a:t>
            </a:r>
            <a:endParaRPr kumimoji="1" lang="en-US" altLang="ja-JP" sz="2400" dirty="0">
              <a:solidFill>
                <a:schemeClr val="bg1"/>
              </a:solidFill>
              <a:latin typeface="+mn-ea"/>
            </a:endParaRPr>
          </a:p>
        </p:txBody>
      </p:sp>
      <p:sp>
        <p:nvSpPr>
          <p:cNvPr id="46" name="テキスト ボックス 45">
            <a:extLst>
              <a:ext uri="{FF2B5EF4-FFF2-40B4-BE49-F238E27FC236}">
                <a16:creationId xmlns:a16="http://schemas.microsoft.com/office/drawing/2014/main" id="{0D551BC8-5CEA-42F0-AB33-1CD0393460A6}"/>
              </a:ext>
            </a:extLst>
          </p:cNvPr>
          <p:cNvSpPr txBox="1"/>
          <p:nvPr/>
        </p:nvSpPr>
        <p:spPr>
          <a:xfrm>
            <a:off x="1669265" y="2943401"/>
            <a:ext cx="1918277" cy="261610"/>
          </a:xfrm>
          <a:prstGeom prst="rect">
            <a:avLst/>
          </a:prstGeom>
          <a:noFill/>
        </p:spPr>
        <p:txBody>
          <a:bodyPr wrap="square">
            <a:spAutoFit/>
          </a:bodyPr>
          <a:lstStyle/>
          <a:p>
            <a:r>
              <a:rPr kumimoji="1" lang="en-US" altLang="ja-JP" sz="1050" dirty="0">
                <a:latin typeface="+mn-ea"/>
              </a:rPr>
              <a:t>[2] F. Bos et al.</a:t>
            </a:r>
            <a:endParaRPr lang="ja-JP" altLang="en-US" sz="1050" dirty="0"/>
          </a:p>
        </p:txBody>
      </p:sp>
      <p:sp>
        <p:nvSpPr>
          <p:cNvPr id="48" name="四角形: 角を丸くする 47">
            <a:extLst>
              <a:ext uri="{FF2B5EF4-FFF2-40B4-BE49-F238E27FC236}">
                <a16:creationId xmlns:a16="http://schemas.microsoft.com/office/drawing/2014/main" id="{F1EF5BC3-BE20-4AE1-A14F-E41032A233FC}"/>
              </a:ext>
            </a:extLst>
          </p:cNvPr>
          <p:cNvSpPr/>
          <p:nvPr/>
        </p:nvSpPr>
        <p:spPr>
          <a:xfrm>
            <a:off x="519819" y="982235"/>
            <a:ext cx="8052013" cy="2351865"/>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1" name="四角形: 角を丸くする 50">
            <a:extLst>
              <a:ext uri="{FF2B5EF4-FFF2-40B4-BE49-F238E27FC236}">
                <a16:creationId xmlns:a16="http://schemas.microsoft.com/office/drawing/2014/main" id="{4A8DCDD8-0623-4CBF-A3FE-B0B415A9C570}"/>
              </a:ext>
            </a:extLst>
          </p:cNvPr>
          <p:cNvSpPr/>
          <p:nvPr/>
        </p:nvSpPr>
        <p:spPr>
          <a:xfrm>
            <a:off x="865315" y="808633"/>
            <a:ext cx="2354963" cy="3498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2" name="テキスト ボックス 51">
            <a:extLst>
              <a:ext uri="{FF2B5EF4-FFF2-40B4-BE49-F238E27FC236}">
                <a16:creationId xmlns:a16="http://schemas.microsoft.com/office/drawing/2014/main" id="{1E9934F1-7527-41BF-A1B9-00232D8FA858}"/>
              </a:ext>
            </a:extLst>
          </p:cNvPr>
          <p:cNvSpPr txBox="1"/>
          <p:nvPr/>
        </p:nvSpPr>
        <p:spPr>
          <a:xfrm>
            <a:off x="1004163" y="813690"/>
            <a:ext cx="2299903" cy="338554"/>
          </a:xfrm>
          <a:prstGeom prst="rect">
            <a:avLst/>
          </a:prstGeom>
          <a:noFill/>
        </p:spPr>
        <p:txBody>
          <a:bodyPr wrap="square" rtlCol="0">
            <a:spAutoFit/>
          </a:bodyPr>
          <a:lstStyle/>
          <a:p>
            <a:r>
              <a:rPr kumimoji="1" lang="ja-JP" altLang="en-US" sz="1600" b="1" dirty="0">
                <a:solidFill>
                  <a:schemeClr val="accent1">
                    <a:lumMod val="50000"/>
                  </a:schemeClr>
                </a:solidFill>
                <a:latin typeface="+mn-ea"/>
              </a:rPr>
              <a:t>建設用</a:t>
            </a:r>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プリンター</a:t>
            </a:r>
          </a:p>
        </p:txBody>
      </p:sp>
      <p:pic>
        <p:nvPicPr>
          <p:cNvPr id="6" name="図 5">
            <a:extLst>
              <a:ext uri="{FF2B5EF4-FFF2-40B4-BE49-F238E27FC236}">
                <a16:creationId xmlns:a16="http://schemas.microsoft.com/office/drawing/2014/main" id="{68C002C7-6A45-4F31-96B0-A9B41ED3C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979" y="1309339"/>
            <a:ext cx="2230237" cy="1636438"/>
          </a:xfrm>
          <a:prstGeom prst="rect">
            <a:avLst/>
          </a:prstGeom>
        </p:spPr>
      </p:pic>
      <p:sp>
        <p:nvSpPr>
          <p:cNvPr id="13" name="四角形: 角を丸くする 12">
            <a:extLst>
              <a:ext uri="{FF2B5EF4-FFF2-40B4-BE49-F238E27FC236}">
                <a16:creationId xmlns:a16="http://schemas.microsoft.com/office/drawing/2014/main" id="{C0FC80C8-D9BF-4C3A-B369-321D8B7C2AF8}"/>
              </a:ext>
            </a:extLst>
          </p:cNvPr>
          <p:cNvSpPr/>
          <p:nvPr/>
        </p:nvSpPr>
        <p:spPr>
          <a:xfrm>
            <a:off x="519819" y="3953520"/>
            <a:ext cx="8052013" cy="2590403"/>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二等辺三角形 13">
            <a:extLst>
              <a:ext uri="{FF2B5EF4-FFF2-40B4-BE49-F238E27FC236}">
                <a16:creationId xmlns:a16="http://schemas.microsoft.com/office/drawing/2014/main" id="{66FA57B3-80F9-4595-8910-E90F668F838C}"/>
              </a:ext>
            </a:extLst>
          </p:cNvPr>
          <p:cNvSpPr/>
          <p:nvPr/>
        </p:nvSpPr>
        <p:spPr>
          <a:xfrm rot="10800000">
            <a:off x="4008445" y="3558925"/>
            <a:ext cx="1116399" cy="1895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5" name="四角形: 角を丸くする 14">
            <a:extLst>
              <a:ext uri="{FF2B5EF4-FFF2-40B4-BE49-F238E27FC236}">
                <a16:creationId xmlns:a16="http://schemas.microsoft.com/office/drawing/2014/main" id="{90E7BCA6-CB97-48BE-979D-59EF7387FBA0}"/>
              </a:ext>
            </a:extLst>
          </p:cNvPr>
          <p:cNvSpPr/>
          <p:nvPr/>
        </p:nvSpPr>
        <p:spPr>
          <a:xfrm>
            <a:off x="816111" y="3752983"/>
            <a:ext cx="2037786" cy="339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19" name="テキスト ボックス 18">
            <a:extLst>
              <a:ext uri="{FF2B5EF4-FFF2-40B4-BE49-F238E27FC236}">
                <a16:creationId xmlns:a16="http://schemas.microsoft.com/office/drawing/2014/main" id="{D07D0063-7B09-449F-AE9E-BA9D33FADB77}"/>
              </a:ext>
            </a:extLst>
          </p:cNvPr>
          <p:cNvSpPr txBox="1"/>
          <p:nvPr/>
        </p:nvSpPr>
        <p:spPr>
          <a:xfrm>
            <a:off x="970997" y="3817916"/>
            <a:ext cx="2143598"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RC</a:t>
            </a:r>
            <a:r>
              <a:rPr kumimoji="1" lang="ja-JP" altLang="en-US" sz="1600" b="1" dirty="0">
                <a:solidFill>
                  <a:schemeClr val="accent1">
                    <a:lumMod val="50000"/>
                  </a:schemeClr>
                </a:solidFill>
                <a:latin typeface="+mn-ea"/>
              </a:rPr>
              <a:t>構造の自動化</a:t>
            </a:r>
            <a:endParaRPr kumimoji="1" lang="ja-JP" altLang="en-US" sz="1600" dirty="0">
              <a:latin typeface="+mn-ea"/>
            </a:endParaRPr>
          </a:p>
        </p:txBody>
      </p:sp>
      <p:sp>
        <p:nvSpPr>
          <p:cNvPr id="23" name="テキスト ボックス 22">
            <a:extLst>
              <a:ext uri="{FF2B5EF4-FFF2-40B4-BE49-F238E27FC236}">
                <a16:creationId xmlns:a16="http://schemas.microsoft.com/office/drawing/2014/main" id="{38830246-D06E-4C50-AF6A-371BE5E47959}"/>
              </a:ext>
            </a:extLst>
          </p:cNvPr>
          <p:cNvSpPr txBox="1"/>
          <p:nvPr/>
        </p:nvSpPr>
        <p:spPr>
          <a:xfrm>
            <a:off x="3036559" y="4607740"/>
            <a:ext cx="1872073" cy="1492716"/>
          </a:xfrm>
          <a:prstGeom prst="rect">
            <a:avLst/>
          </a:prstGeom>
          <a:noFill/>
        </p:spPr>
        <p:txBody>
          <a:bodyPr wrap="square" rtlCol="0">
            <a:spAutoFit/>
          </a:bodyPr>
          <a:lstStyle/>
          <a:p>
            <a:r>
              <a:rPr kumimoji="1" lang="ja-JP" altLang="en-US" sz="1600" b="1" dirty="0"/>
              <a:t>水平方向：</a:t>
            </a:r>
            <a:endParaRPr kumimoji="1" lang="en-US" altLang="ja-JP" sz="1600" b="1" dirty="0"/>
          </a:p>
          <a:p>
            <a:r>
              <a:rPr kumimoji="1" lang="ja-JP" altLang="en-US" sz="1600" b="1" dirty="0"/>
              <a:t>自動化は</a:t>
            </a:r>
            <a:endParaRPr kumimoji="1" lang="en-US" altLang="ja-JP" sz="1600" b="1" dirty="0"/>
          </a:p>
          <a:p>
            <a:r>
              <a:rPr kumimoji="1" lang="ja-JP" altLang="en-US" sz="1600" b="1" dirty="0"/>
              <a:t>実現している</a:t>
            </a:r>
            <a:endParaRPr kumimoji="1" lang="en-US" altLang="ja-JP" sz="1600" b="1" dirty="0"/>
          </a:p>
          <a:p>
            <a:endParaRPr kumimoji="1" lang="en-US" altLang="ja-JP" sz="700" dirty="0"/>
          </a:p>
          <a:p>
            <a:r>
              <a:rPr kumimoji="1" lang="ja-JP" altLang="en-US" sz="1200" dirty="0"/>
              <a:t>モルタルの内部に</a:t>
            </a:r>
            <a:endParaRPr kumimoji="1" lang="en-US" altLang="ja-JP" sz="1200" dirty="0"/>
          </a:p>
          <a:p>
            <a:r>
              <a:rPr kumimoji="1" lang="ja-JP" altLang="en-US" sz="1200" dirty="0"/>
              <a:t>連続したスチールケーブルを埋め込む</a:t>
            </a:r>
            <a:endParaRPr kumimoji="1" lang="en-US" altLang="ja-JP" sz="1200" dirty="0"/>
          </a:p>
        </p:txBody>
      </p:sp>
      <p:pic>
        <p:nvPicPr>
          <p:cNvPr id="24" name="図 23">
            <a:extLst>
              <a:ext uri="{FF2B5EF4-FFF2-40B4-BE49-F238E27FC236}">
                <a16:creationId xmlns:a16="http://schemas.microsoft.com/office/drawing/2014/main" id="{7FE21E83-6278-4FD7-B0C5-15ABC74B228B}"/>
              </a:ext>
            </a:extLst>
          </p:cNvPr>
          <p:cNvPicPr>
            <a:picLocks noChangeAspect="1"/>
          </p:cNvPicPr>
          <p:nvPr/>
        </p:nvPicPr>
        <p:blipFill rotWithShape="1">
          <a:blip r:embed="rId4">
            <a:extLst>
              <a:ext uri="{28A0092B-C50C-407E-A947-70E740481C1C}">
                <a14:useLocalDpi xmlns:a14="http://schemas.microsoft.com/office/drawing/2010/main" val="0"/>
              </a:ext>
            </a:extLst>
          </a:blip>
          <a:srcRect l="11382" r="13102"/>
          <a:stretch/>
        </p:blipFill>
        <p:spPr>
          <a:xfrm>
            <a:off x="978681" y="4606731"/>
            <a:ext cx="1975358" cy="1498477"/>
          </a:xfrm>
          <a:prstGeom prst="rect">
            <a:avLst/>
          </a:prstGeom>
        </p:spPr>
      </p:pic>
      <p:sp>
        <p:nvSpPr>
          <p:cNvPr id="26" name="テキスト ボックス 25">
            <a:extLst>
              <a:ext uri="{FF2B5EF4-FFF2-40B4-BE49-F238E27FC236}">
                <a16:creationId xmlns:a16="http://schemas.microsoft.com/office/drawing/2014/main" id="{CD2DB87B-DACA-4926-8CEA-2B12737C93BF}"/>
              </a:ext>
            </a:extLst>
          </p:cNvPr>
          <p:cNvSpPr txBox="1"/>
          <p:nvPr/>
        </p:nvSpPr>
        <p:spPr>
          <a:xfrm>
            <a:off x="1348176" y="6100456"/>
            <a:ext cx="1423350" cy="261610"/>
          </a:xfrm>
          <a:prstGeom prst="rect">
            <a:avLst/>
          </a:prstGeom>
          <a:noFill/>
        </p:spPr>
        <p:txBody>
          <a:bodyPr wrap="square">
            <a:spAutoFit/>
          </a:bodyPr>
          <a:lstStyle/>
          <a:p>
            <a:r>
              <a:rPr kumimoji="1" lang="en-US" altLang="ja-JP" sz="1050" dirty="0">
                <a:latin typeface="+mn-ea"/>
              </a:rPr>
              <a:t>[3] Q.-C. P et al.</a:t>
            </a:r>
            <a:endParaRPr lang="ja-JP" altLang="en-US" sz="1050" dirty="0"/>
          </a:p>
        </p:txBody>
      </p:sp>
      <p:sp>
        <p:nvSpPr>
          <p:cNvPr id="27" name="テキスト ボックス 26">
            <a:extLst>
              <a:ext uri="{FF2B5EF4-FFF2-40B4-BE49-F238E27FC236}">
                <a16:creationId xmlns:a16="http://schemas.microsoft.com/office/drawing/2014/main" id="{D88563B5-0F14-4EEB-B017-8F3CD1D1EBB6}"/>
              </a:ext>
            </a:extLst>
          </p:cNvPr>
          <p:cNvSpPr txBox="1"/>
          <p:nvPr/>
        </p:nvSpPr>
        <p:spPr>
          <a:xfrm>
            <a:off x="6509911" y="4606731"/>
            <a:ext cx="1872073" cy="1492716"/>
          </a:xfrm>
          <a:prstGeom prst="rect">
            <a:avLst/>
          </a:prstGeom>
          <a:noFill/>
        </p:spPr>
        <p:txBody>
          <a:bodyPr wrap="square" rtlCol="0">
            <a:spAutoFit/>
          </a:bodyPr>
          <a:lstStyle/>
          <a:p>
            <a:r>
              <a:rPr kumimoji="1" lang="ja-JP" altLang="en-US" sz="1600" b="1" dirty="0"/>
              <a:t>厚さ方向：</a:t>
            </a:r>
            <a:endParaRPr kumimoji="1" lang="en-US" altLang="ja-JP" sz="1600" b="1" dirty="0"/>
          </a:p>
          <a:p>
            <a:r>
              <a:rPr kumimoji="1" lang="ja-JP" altLang="en-US" sz="1600" b="1" dirty="0"/>
              <a:t>自動化は</a:t>
            </a:r>
            <a:endParaRPr kumimoji="1" lang="en-US" altLang="ja-JP" sz="1600" b="1" dirty="0"/>
          </a:p>
          <a:p>
            <a:r>
              <a:rPr kumimoji="1" lang="ja-JP" altLang="en-US" sz="1600" b="1" dirty="0"/>
              <a:t>実現していない</a:t>
            </a:r>
            <a:endParaRPr kumimoji="1" lang="en-US" altLang="ja-JP" sz="1600" b="1" dirty="0"/>
          </a:p>
          <a:p>
            <a:endParaRPr kumimoji="1" lang="en-US" altLang="ja-JP" sz="700" dirty="0"/>
          </a:p>
          <a:p>
            <a:r>
              <a:rPr kumimoji="1" lang="en-US" altLang="ja-JP" sz="1200" dirty="0"/>
              <a:t>3D</a:t>
            </a:r>
            <a:r>
              <a:rPr kumimoji="1" lang="ja-JP" altLang="en-US" sz="1200" dirty="0"/>
              <a:t>プリント後，</a:t>
            </a:r>
            <a:endParaRPr kumimoji="1" lang="en-US" altLang="ja-JP" sz="1200" dirty="0"/>
          </a:p>
          <a:p>
            <a:r>
              <a:rPr kumimoji="1" lang="ja-JP" altLang="en-US" sz="1200" dirty="0"/>
              <a:t>手作業によって</a:t>
            </a:r>
            <a:endParaRPr kumimoji="1" lang="en-US" altLang="ja-JP" sz="1200" dirty="0"/>
          </a:p>
          <a:p>
            <a:r>
              <a:rPr kumimoji="1" lang="ja-JP" altLang="en-US" sz="1200" dirty="0"/>
              <a:t>埋め込まれている．</a:t>
            </a:r>
            <a:endParaRPr kumimoji="1" lang="en-US" altLang="ja-JP" sz="1200" dirty="0"/>
          </a:p>
        </p:txBody>
      </p:sp>
      <p:pic>
        <p:nvPicPr>
          <p:cNvPr id="28" name="コンテンツ プレースホルダー 7">
            <a:extLst>
              <a:ext uri="{FF2B5EF4-FFF2-40B4-BE49-F238E27FC236}">
                <a16:creationId xmlns:a16="http://schemas.microsoft.com/office/drawing/2014/main" id="{AE8089F2-9FB0-44CB-8176-51898572802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261183" y="4606731"/>
            <a:ext cx="1157301" cy="1493725"/>
          </a:xfrm>
        </p:spPr>
      </p:pic>
      <p:sp>
        <p:nvSpPr>
          <p:cNvPr id="29" name="正方形/長方形 28">
            <a:extLst>
              <a:ext uri="{FF2B5EF4-FFF2-40B4-BE49-F238E27FC236}">
                <a16:creationId xmlns:a16="http://schemas.microsoft.com/office/drawing/2014/main" id="{99189A12-E2E8-402B-95EB-137D353054EC}"/>
              </a:ext>
            </a:extLst>
          </p:cNvPr>
          <p:cNvSpPr/>
          <p:nvPr/>
        </p:nvSpPr>
        <p:spPr>
          <a:xfrm>
            <a:off x="5300861" y="6100456"/>
            <a:ext cx="1209050" cy="261610"/>
          </a:xfrm>
          <a:prstGeom prst="rect">
            <a:avLst/>
          </a:prstGeom>
        </p:spPr>
        <p:txBody>
          <a:bodyPr wrap="square">
            <a:spAutoFit/>
          </a:bodyPr>
          <a:lstStyle/>
          <a:p>
            <a:r>
              <a:rPr lang="en-US" altLang="ja-JP" sz="1050" dirty="0">
                <a:latin typeface="+mn-ea"/>
              </a:rPr>
              <a:t>[4] Wu et .al, </a:t>
            </a:r>
            <a:endParaRPr lang="ja-JP" altLang="en-US" sz="1050" dirty="0">
              <a:latin typeface="+mn-ea"/>
            </a:endParaRPr>
          </a:p>
        </p:txBody>
      </p:sp>
      <p:sp>
        <p:nvSpPr>
          <p:cNvPr id="30" name="テキスト ボックス 29">
            <a:extLst>
              <a:ext uri="{FF2B5EF4-FFF2-40B4-BE49-F238E27FC236}">
                <a16:creationId xmlns:a16="http://schemas.microsoft.com/office/drawing/2014/main" id="{B2B41B6D-A19E-40A1-8362-4289D790D068}"/>
              </a:ext>
            </a:extLst>
          </p:cNvPr>
          <p:cNvSpPr txBox="1"/>
          <p:nvPr/>
        </p:nvSpPr>
        <p:spPr>
          <a:xfrm>
            <a:off x="3829740" y="1481462"/>
            <a:ext cx="4302567" cy="1461939"/>
          </a:xfrm>
          <a:prstGeom prst="rect">
            <a:avLst/>
          </a:prstGeom>
          <a:noFill/>
        </p:spPr>
        <p:txBody>
          <a:bodyPr wrap="square">
            <a:spAutoFit/>
          </a:bodyPr>
          <a:lstStyle/>
          <a:p>
            <a:pPr marL="285750" indent="-285750">
              <a:buFont typeface="Wingdings" panose="05000000000000000000" pitchFamily="2" charset="2"/>
              <a:buChar char="Ø"/>
            </a:pPr>
            <a:r>
              <a:rPr kumimoji="1" lang="ja-JP" altLang="en-US" sz="1600" dirty="0">
                <a:latin typeface="+mn-ea"/>
              </a:rPr>
              <a:t>モルタルを積層させて家や橋を建設する</a:t>
            </a:r>
            <a:r>
              <a:rPr kumimoji="1" lang="en-US" altLang="ja-JP" sz="1600" dirty="0">
                <a:latin typeface="+mn-ea"/>
              </a:rPr>
              <a:t>3D</a:t>
            </a:r>
            <a:r>
              <a:rPr kumimoji="1" lang="ja-JP" altLang="en-US" sz="1600" dirty="0">
                <a:latin typeface="+mn-ea"/>
              </a:rPr>
              <a:t>プリンター</a:t>
            </a:r>
            <a:endParaRPr kumimoji="1" lang="en-US" altLang="ja-JP" sz="1600" dirty="0">
              <a:latin typeface="+mn-ea"/>
            </a:endParaRPr>
          </a:p>
          <a:p>
            <a:endParaRPr lang="en-US" altLang="ja-JP" sz="700" dirty="0">
              <a:latin typeface="+mn-ea"/>
            </a:endParaRPr>
          </a:p>
          <a:p>
            <a:pPr marL="285750" indent="-285750">
              <a:buFont typeface="Wingdings" panose="05000000000000000000" pitchFamily="2" charset="2"/>
              <a:buChar char="Ø"/>
            </a:pPr>
            <a:r>
              <a:rPr lang="ja-JP" altLang="en-US" sz="1600" dirty="0">
                <a:latin typeface="+mn-ea"/>
              </a:rPr>
              <a:t>通常コンクリート建築は，耐震性を向上させるため，鉄筋を埋め込む．</a:t>
            </a:r>
            <a:endParaRPr lang="en-US" altLang="ja-JP" sz="1600" dirty="0">
              <a:latin typeface="+mn-ea"/>
            </a:endParaRPr>
          </a:p>
          <a:p>
            <a:r>
              <a:rPr lang="ja-JP" altLang="en-US" sz="1600" dirty="0">
                <a:latin typeface="+mn-ea"/>
              </a:rPr>
              <a:t>　 → </a:t>
            </a:r>
            <a:r>
              <a:rPr lang="en-US" altLang="ja-JP" sz="1600" b="1" dirty="0">
                <a:solidFill>
                  <a:srgbClr val="FF0000"/>
                </a:solidFill>
                <a:latin typeface="+mn-ea"/>
              </a:rPr>
              <a:t>RC</a:t>
            </a:r>
            <a:r>
              <a:rPr lang="ja-JP" altLang="en-US" sz="1600" b="1" dirty="0">
                <a:solidFill>
                  <a:srgbClr val="FF0000"/>
                </a:solidFill>
                <a:latin typeface="+mn-ea"/>
              </a:rPr>
              <a:t>構造（鉄筋コンクリート）</a:t>
            </a:r>
            <a:endParaRPr lang="en-US" altLang="ja-JP" sz="1600" b="1" dirty="0">
              <a:solidFill>
                <a:srgbClr val="FF0000"/>
              </a:solidFill>
              <a:latin typeface="+mn-ea"/>
            </a:endParaRPr>
          </a:p>
        </p:txBody>
      </p:sp>
      <p:sp>
        <p:nvSpPr>
          <p:cNvPr id="20" name="吹き出し: 四角形 19">
            <a:extLst>
              <a:ext uri="{FF2B5EF4-FFF2-40B4-BE49-F238E27FC236}">
                <a16:creationId xmlns:a16="http://schemas.microsoft.com/office/drawing/2014/main" id="{42ECC59E-251F-4AA5-8891-0F097192FF42}"/>
              </a:ext>
            </a:extLst>
          </p:cNvPr>
          <p:cNvSpPr/>
          <p:nvPr/>
        </p:nvSpPr>
        <p:spPr>
          <a:xfrm>
            <a:off x="6798234" y="4194981"/>
            <a:ext cx="693556" cy="254839"/>
          </a:xfrm>
          <a:prstGeom prst="wedgeRectCallout">
            <a:avLst>
              <a:gd name="adj1" fmla="val -18335"/>
              <a:gd name="adj2" fmla="val 853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1" name="テキスト ボックス 20">
            <a:extLst>
              <a:ext uri="{FF2B5EF4-FFF2-40B4-BE49-F238E27FC236}">
                <a16:creationId xmlns:a16="http://schemas.microsoft.com/office/drawing/2014/main" id="{94CFBB5F-6570-4DB8-9B2F-73EBC5ABB751}"/>
              </a:ext>
            </a:extLst>
          </p:cNvPr>
          <p:cNvSpPr txBox="1"/>
          <p:nvPr/>
        </p:nvSpPr>
        <p:spPr>
          <a:xfrm>
            <a:off x="6810199" y="4201107"/>
            <a:ext cx="721268" cy="279797"/>
          </a:xfrm>
          <a:prstGeom prst="rect">
            <a:avLst/>
          </a:prstGeom>
          <a:noFill/>
        </p:spPr>
        <p:txBody>
          <a:bodyPr wrap="square" rtlCol="0">
            <a:spAutoFit/>
          </a:bodyPr>
          <a:lstStyle/>
          <a:p>
            <a:r>
              <a:rPr kumimoji="1" lang="ja-JP" altLang="en-US" sz="1200" b="1" dirty="0">
                <a:solidFill>
                  <a:schemeClr val="bg1"/>
                </a:solidFill>
              </a:rPr>
              <a:t>問題点</a:t>
            </a:r>
          </a:p>
        </p:txBody>
      </p:sp>
    </p:spTree>
    <p:extLst>
      <p:ext uri="{BB962C8B-B14F-4D97-AF65-F5344CB8AC3E}">
        <p14:creationId xmlns:p14="http://schemas.microsoft.com/office/powerpoint/2010/main" val="683482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3E9E3CB8-0C06-4C95-83B7-BACA1ABF079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 name="タイトル 1"/>
          <p:cNvSpPr>
            <a:spLocks noGrp="1"/>
          </p:cNvSpPr>
          <p:nvPr>
            <p:ph type="title"/>
          </p:nvPr>
        </p:nvSpPr>
        <p:spPr>
          <a:xfrm>
            <a:off x="253351" y="62305"/>
            <a:ext cx="7918839" cy="593386"/>
          </a:xfrm>
        </p:spPr>
        <p:txBody>
          <a:bodyPr>
            <a:normAutofit/>
          </a:bodyPr>
          <a:lstStyle/>
          <a:p>
            <a:r>
              <a:rPr kumimoji="1" lang="ja-JP" altLang="en-US" sz="2400" b="1" dirty="0">
                <a:solidFill>
                  <a:schemeClr val="bg1"/>
                </a:solidFill>
                <a:latin typeface="+mn-ea"/>
                <a:ea typeface="+mn-ea"/>
              </a:rPr>
              <a:t>実験結果</a:t>
            </a:r>
          </a:p>
        </p:txBody>
      </p:sp>
      <p:sp>
        <p:nvSpPr>
          <p:cNvPr id="5" name="テキスト ボックス 4">
            <a:extLst>
              <a:ext uri="{FF2B5EF4-FFF2-40B4-BE49-F238E27FC236}">
                <a16:creationId xmlns:a16="http://schemas.microsoft.com/office/drawing/2014/main" id="{6C14621F-F103-46C9-9FD6-67C9B25A37D5}"/>
              </a:ext>
            </a:extLst>
          </p:cNvPr>
          <p:cNvSpPr txBox="1"/>
          <p:nvPr/>
        </p:nvSpPr>
        <p:spPr>
          <a:xfrm>
            <a:off x="604969" y="1018906"/>
            <a:ext cx="7575171" cy="338554"/>
          </a:xfrm>
          <a:prstGeom prst="rect">
            <a:avLst/>
          </a:prstGeom>
          <a:noFill/>
        </p:spPr>
        <p:txBody>
          <a:bodyPr wrap="square" rtlCol="0">
            <a:spAutoFit/>
          </a:bodyPr>
          <a:lstStyle/>
          <a:p>
            <a:r>
              <a:rPr kumimoji="1" lang="ja-JP" altLang="en-US" sz="1600" dirty="0">
                <a:latin typeface="+mn-ea"/>
              </a:rPr>
              <a:t>引張試験はそれぞれ</a:t>
            </a:r>
            <a:r>
              <a:rPr kumimoji="1" lang="en-US" altLang="ja-JP" sz="1600" dirty="0">
                <a:latin typeface="+mn-ea"/>
              </a:rPr>
              <a:t>2</a:t>
            </a:r>
            <a:r>
              <a:rPr kumimoji="1" lang="ja-JP" altLang="en-US" sz="1600" dirty="0">
                <a:latin typeface="+mn-ea"/>
              </a:rPr>
              <a:t>度行い，引張強さを算出した．</a:t>
            </a:r>
            <a:endParaRPr kumimoji="1" lang="en-US" altLang="ja-JP" sz="1600" dirty="0">
              <a:latin typeface="+mn-ea"/>
            </a:endParaRPr>
          </a:p>
        </p:txBody>
      </p:sp>
      <p:graphicFrame>
        <p:nvGraphicFramePr>
          <p:cNvPr id="14" name="グラフ 13">
            <a:extLst>
              <a:ext uri="{FF2B5EF4-FFF2-40B4-BE49-F238E27FC236}">
                <a16:creationId xmlns:a16="http://schemas.microsoft.com/office/drawing/2014/main" id="{E539F63E-7F48-3E4A-80E7-1BDD2698B41E}"/>
              </a:ext>
            </a:extLst>
          </p:cNvPr>
          <p:cNvGraphicFramePr>
            <a:graphicFrameLocks/>
          </p:cNvGraphicFramePr>
          <p:nvPr>
            <p:extLst>
              <p:ext uri="{D42A27DB-BD31-4B8C-83A1-F6EECF244321}">
                <p14:modId xmlns:p14="http://schemas.microsoft.com/office/powerpoint/2010/main" val="2898444327"/>
              </p:ext>
            </p:extLst>
          </p:nvPr>
        </p:nvGraphicFramePr>
        <p:xfrm>
          <a:off x="5524601" y="1834718"/>
          <a:ext cx="2831355" cy="2912212"/>
        </p:xfrm>
        <a:graphic>
          <a:graphicData uri="http://schemas.openxmlformats.org/drawingml/2006/chart">
            <c:chart xmlns:c="http://schemas.openxmlformats.org/drawingml/2006/chart" xmlns:r="http://schemas.openxmlformats.org/officeDocument/2006/relationships" r:id="rId3"/>
          </a:graphicData>
        </a:graphic>
      </p:graphicFrame>
      <p:sp>
        <p:nvSpPr>
          <p:cNvPr id="16" name="テキスト ボックス 15">
            <a:extLst>
              <a:ext uri="{FF2B5EF4-FFF2-40B4-BE49-F238E27FC236}">
                <a16:creationId xmlns:a16="http://schemas.microsoft.com/office/drawing/2014/main" id="{04F87A3F-0251-4820-8643-5F1B5E5D5681}"/>
              </a:ext>
            </a:extLst>
          </p:cNvPr>
          <p:cNvSpPr txBox="1"/>
          <p:nvPr/>
        </p:nvSpPr>
        <p:spPr>
          <a:xfrm>
            <a:off x="784414" y="5789197"/>
            <a:ext cx="7575171" cy="33855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引張強さは偏りがある試験片の方が，約</a:t>
            </a:r>
            <a:r>
              <a:rPr kumimoji="1" lang="en-US" altLang="ja-JP" sz="1600" dirty="0">
                <a:latin typeface="+mn-ea"/>
              </a:rPr>
              <a:t>5.8%</a:t>
            </a:r>
            <a:r>
              <a:rPr kumimoji="1" lang="ja-JP" altLang="en-US" sz="1600" dirty="0">
                <a:latin typeface="+mn-ea"/>
              </a:rPr>
              <a:t>強度が低くなった．</a:t>
            </a:r>
            <a:endParaRPr kumimoji="1" lang="en-US" altLang="ja-JP" sz="1600" dirty="0">
              <a:latin typeface="+mn-ea"/>
            </a:endParaRPr>
          </a:p>
        </p:txBody>
      </p:sp>
      <p:graphicFrame>
        <p:nvGraphicFramePr>
          <p:cNvPr id="17" name="グラフ 16">
            <a:extLst>
              <a:ext uri="{FF2B5EF4-FFF2-40B4-BE49-F238E27FC236}">
                <a16:creationId xmlns:a16="http://schemas.microsoft.com/office/drawing/2014/main" id="{DAB20543-2C8E-41C7-BC66-EAC638D176F4}"/>
              </a:ext>
            </a:extLst>
          </p:cNvPr>
          <p:cNvGraphicFramePr>
            <a:graphicFrameLocks/>
          </p:cNvGraphicFramePr>
          <p:nvPr>
            <p:extLst>
              <p:ext uri="{D42A27DB-BD31-4B8C-83A1-F6EECF244321}">
                <p14:modId xmlns:p14="http://schemas.microsoft.com/office/powerpoint/2010/main" val="4286210771"/>
              </p:ext>
            </p:extLst>
          </p:nvPr>
        </p:nvGraphicFramePr>
        <p:xfrm>
          <a:off x="779898" y="1834718"/>
          <a:ext cx="4297087" cy="35177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42237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3E9E3CB8-0C06-4C95-83B7-BACA1ABF079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 name="タイトル 1"/>
          <p:cNvSpPr>
            <a:spLocks noGrp="1"/>
          </p:cNvSpPr>
          <p:nvPr>
            <p:ph type="title"/>
          </p:nvPr>
        </p:nvSpPr>
        <p:spPr>
          <a:xfrm>
            <a:off x="253351" y="62305"/>
            <a:ext cx="7918839" cy="593386"/>
          </a:xfrm>
        </p:spPr>
        <p:txBody>
          <a:bodyPr>
            <a:normAutofit/>
          </a:bodyPr>
          <a:lstStyle/>
          <a:p>
            <a:r>
              <a:rPr kumimoji="1" lang="ja-JP" altLang="en-US" sz="2400" b="1" dirty="0">
                <a:solidFill>
                  <a:schemeClr val="bg1"/>
                </a:solidFill>
                <a:latin typeface="+mn-ea"/>
                <a:ea typeface="+mn-ea"/>
              </a:rPr>
              <a:t>実験結果</a:t>
            </a:r>
          </a:p>
        </p:txBody>
      </p:sp>
      <p:graphicFrame>
        <p:nvGraphicFramePr>
          <p:cNvPr id="15" name="グラフ 14">
            <a:extLst>
              <a:ext uri="{FF2B5EF4-FFF2-40B4-BE49-F238E27FC236}">
                <a16:creationId xmlns:a16="http://schemas.microsoft.com/office/drawing/2014/main" id="{CC9310AF-CA01-6449-9A96-07B9AC7881D2}"/>
              </a:ext>
            </a:extLst>
          </p:cNvPr>
          <p:cNvGraphicFramePr>
            <a:graphicFrameLocks/>
          </p:cNvGraphicFramePr>
          <p:nvPr>
            <p:extLst>
              <p:ext uri="{D42A27DB-BD31-4B8C-83A1-F6EECF244321}">
                <p14:modId xmlns:p14="http://schemas.microsoft.com/office/powerpoint/2010/main" val="4281686160"/>
              </p:ext>
            </p:extLst>
          </p:nvPr>
        </p:nvGraphicFramePr>
        <p:xfrm>
          <a:off x="536702" y="2570027"/>
          <a:ext cx="3841890" cy="30404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グラフ 15">
            <a:extLst>
              <a:ext uri="{FF2B5EF4-FFF2-40B4-BE49-F238E27FC236}">
                <a16:creationId xmlns:a16="http://schemas.microsoft.com/office/drawing/2014/main" id="{EF2424DD-9E91-406A-B0C5-9C7432572089}"/>
              </a:ext>
            </a:extLst>
          </p:cNvPr>
          <p:cNvGraphicFramePr>
            <a:graphicFrameLocks/>
          </p:cNvGraphicFramePr>
          <p:nvPr>
            <p:extLst>
              <p:ext uri="{D42A27DB-BD31-4B8C-83A1-F6EECF244321}">
                <p14:modId xmlns:p14="http://schemas.microsoft.com/office/powerpoint/2010/main" val="3755773333"/>
              </p:ext>
            </p:extLst>
          </p:nvPr>
        </p:nvGraphicFramePr>
        <p:xfrm>
          <a:off x="4765409" y="2265980"/>
          <a:ext cx="3602276" cy="33445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7203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現状の課題点</a:t>
            </a:r>
          </a:p>
        </p:txBody>
      </p:sp>
      <p:sp>
        <p:nvSpPr>
          <p:cNvPr id="7" name="テキスト ボックス 6">
            <a:extLst>
              <a:ext uri="{FF2B5EF4-FFF2-40B4-BE49-F238E27FC236}">
                <a16:creationId xmlns:a16="http://schemas.microsoft.com/office/drawing/2014/main" id="{BE43E8E4-FED3-4B04-B06A-EF31DD995482}"/>
              </a:ext>
            </a:extLst>
          </p:cNvPr>
          <p:cNvSpPr txBox="1"/>
          <p:nvPr/>
        </p:nvSpPr>
        <p:spPr>
          <a:xfrm>
            <a:off x="427843" y="1063328"/>
            <a:ext cx="8143661" cy="427168"/>
          </a:xfrm>
          <a:prstGeom prst="rect">
            <a:avLst/>
          </a:prstGeom>
          <a:noFill/>
        </p:spPr>
        <p:txBody>
          <a:bodyPr wrap="square" rtlCol="0">
            <a:spAutoFit/>
          </a:bodyPr>
          <a:lstStyle/>
          <a:p>
            <a:pPr>
              <a:lnSpc>
                <a:spcPct val="150000"/>
              </a:lnSpc>
            </a:pPr>
            <a:r>
              <a:rPr kumimoji="1" lang="en-US" altLang="ja-JP" sz="1600" dirty="0">
                <a:latin typeface="+mn-ea"/>
              </a:rPr>
              <a:t>1. </a:t>
            </a:r>
            <a:r>
              <a:rPr kumimoji="1" lang="ja-JP" altLang="en-US" sz="1600" dirty="0">
                <a:latin typeface="+mn-ea"/>
              </a:rPr>
              <a:t>　埋め込まれた</a:t>
            </a:r>
            <a:r>
              <a:rPr kumimoji="1" lang="en-US" altLang="ja-JP" sz="1600" dirty="0">
                <a:latin typeface="+mn-ea"/>
              </a:rPr>
              <a:t>CFRP</a:t>
            </a:r>
            <a:r>
              <a:rPr kumimoji="1" lang="ja-JP" altLang="en-US" sz="1600" dirty="0">
                <a:latin typeface="+mn-ea"/>
              </a:rPr>
              <a:t>の配置の偏りにより強度が低くなる可能性がある．</a:t>
            </a:r>
            <a:endParaRPr kumimoji="1" lang="en-US" altLang="ja-JP" sz="1600" dirty="0">
              <a:latin typeface="+mn-ea"/>
            </a:endParaRPr>
          </a:p>
        </p:txBody>
      </p:sp>
      <p:sp>
        <p:nvSpPr>
          <p:cNvPr id="8" name="テキスト ボックス 7">
            <a:extLst>
              <a:ext uri="{FF2B5EF4-FFF2-40B4-BE49-F238E27FC236}">
                <a16:creationId xmlns:a16="http://schemas.microsoft.com/office/drawing/2014/main" id="{A5D01DB4-8F7E-4168-903C-55A020E9B6D4}"/>
              </a:ext>
            </a:extLst>
          </p:cNvPr>
          <p:cNvSpPr txBox="1"/>
          <p:nvPr/>
        </p:nvSpPr>
        <p:spPr>
          <a:xfrm>
            <a:off x="427843" y="5549686"/>
            <a:ext cx="8152929" cy="427168"/>
          </a:xfrm>
          <a:prstGeom prst="rect">
            <a:avLst/>
          </a:prstGeom>
          <a:noFill/>
        </p:spPr>
        <p:txBody>
          <a:bodyPr wrap="square" rtlCol="0">
            <a:spAutoFit/>
          </a:bodyPr>
          <a:lstStyle/>
          <a:p>
            <a:pPr>
              <a:lnSpc>
                <a:spcPct val="150000"/>
              </a:lnSpc>
            </a:pPr>
            <a:r>
              <a:rPr kumimoji="1" lang="en-US" altLang="ja-JP" sz="1600" dirty="0">
                <a:latin typeface="+mn-ea"/>
              </a:rPr>
              <a:t>2. </a:t>
            </a:r>
            <a:r>
              <a:rPr kumimoji="1" lang="ja-JP" altLang="en-US" sz="1600" dirty="0">
                <a:latin typeface="+mn-ea"/>
              </a:rPr>
              <a:t>　建設用</a:t>
            </a:r>
            <a:r>
              <a:rPr kumimoji="1" lang="en-US" altLang="ja-JP" sz="1600" dirty="0">
                <a:latin typeface="+mn-ea"/>
              </a:rPr>
              <a:t>3D</a:t>
            </a:r>
            <a:r>
              <a:rPr kumimoji="1" lang="ja-JP" altLang="en-US" sz="1600" dirty="0">
                <a:latin typeface="+mn-ea"/>
              </a:rPr>
              <a:t>プリンターでは引張強さだけでなく，剪断応力も考慮する必要がある</a:t>
            </a:r>
            <a:endParaRPr kumimoji="1" lang="en-US" altLang="ja-JP" sz="1600" dirty="0">
              <a:latin typeface="+mn-ea"/>
            </a:endParaRPr>
          </a:p>
        </p:txBody>
      </p:sp>
      <p:pic>
        <p:nvPicPr>
          <p:cNvPr id="10" name="図 9">
            <a:extLst>
              <a:ext uri="{FF2B5EF4-FFF2-40B4-BE49-F238E27FC236}">
                <a16:creationId xmlns:a16="http://schemas.microsoft.com/office/drawing/2014/main" id="{6CB212D2-7207-4FF4-8F5C-6C84498D7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604" y="1961956"/>
            <a:ext cx="2234955" cy="1140725"/>
          </a:xfrm>
          <a:prstGeom prst="rect">
            <a:avLst/>
          </a:prstGeom>
        </p:spPr>
      </p:pic>
      <p:pic>
        <p:nvPicPr>
          <p:cNvPr id="11" name="図 10">
            <a:extLst>
              <a:ext uri="{FF2B5EF4-FFF2-40B4-BE49-F238E27FC236}">
                <a16:creationId xmlns:a16="http://schemas.microsoft.com/office/drawing/2014/main" id="{7409EC74-A14D-4F63-9DFB-0CF45A9F3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91" y="1920659"/>
            <a:ext cx="2174637" cy="1218350"/>
          </a:xfrm>
          <a:prstGeom prst="rect">
            <a:avLst/>
          </a:prstGeom>
        </p:spPr>
      </p:pic>
      <p:sp>
        <p:nvSpPr>
          <p:cNvPr id="12" name="テキスト ボックス 11">
            <a:extLst>
              <a:ext uri="{FF2B5EF4-FFF2-40B4-BE49-F238E27FC236}">
                <a16:creationId xmlns:a16="http://schemas.microsoft.com/office/drawing/2014/main" id="{02970BA9-03FC-4CE1-84E3-77EEA25D7BA7}"/>
              </a:ext>
            </a:extLst>
          </p:cNvPr>
          <p:cNvSpPr txBox="1"/>
          <p:nvPr/>
        </p:nvSpPr>
        <p:spPr>
          <a:xfrm>
            <a:off x="1046768" y="3128138"/>
            <a:ext cx="1345282" cy="343427"/>
          </a:xfrm>
          <a:prstGeom prst="rect">
            <a:avLst/>
          </a:prstGeom>
          <a:noFill/>
        </p:spPr>
        <p:txBody>
          <a:bodyPr wrap="square" rtlCol="0">
            <a:spAutoFit/>
          </a:bodyPr>
          <a:lstStyle/>
          <a:p>
            <a:pPr>
              <a:lnSpc>
                <a:spcPct val="150000"/>
              </a:lnSpc>
            </a:pPr>
            <a:r>
              <a:rPr kumimoji="1" lang="ja-JP" altLang="en-US" sz="1200" dirty="0">
                <a:latin typeface="+mn-ea"/>
              </a:rPr>
              <a:t>手動強化試験片</a:t>
            </a:r>
            <a:endParaRPr kumimoji="1" lang="en-US" altLang="ja-JP" sz="1200" dirty="0">
              <a:latin typeface="+mn-ea"/>
            </a:endParaRPr>
          </a:p>
        </p:txBody>
      </p:sp>
      <p:sp>
        <p:nvSpPr>
          <p:cNvPr id="13" name="テキスト ボックス 12">
            <a:extLst>
              <a:ext uri="{FF2B5EF4-FFF2-40B4-BE49-F238E27FC236}">
                <a16:creationId xmlns:a16="http://schemas.microsoft.com/office/drawing/2014/main" id="{A4C75668-7213-4B8B-B643-A8D1D74A6205}"/>
              </a:ext>
            </a:extLst>
          </p:cNvPr>
          <p:cNvSpPr txBox="1"/>
          <p:nvPr/>
        </p:nvSpPr>
        <p:spPr>
          <a:xfrm>
            <a:off x="3477390" y="3102681"/>
            <a:ext cx="1345282" cy="343427"/>
          </a:xfrm>
          <a:prstGeom prst="rect">
            <a:avLst/>
          </a:prstGeom>
          <a:noFill/>
        </p:spPr>
        <p:txBody>
          <a:bodyPr wrap="square" rtlCol="0">
            <a:spAutoFit/>
          </a:bodyPr>
          <a:lstStyle/>
          <a:p>
            <a:pPr>
              <a:lnSpc>
                <a:spcPct val="150000"/>
              </a:lnSpc>
            </a:pPr>
            <a:r>
              <a:rPr kumimoji="1" lang="ja-JP" altLang="en-US" sz="1200" dirty="0">
                <a:latin typeface="+mn-ea"/>
              </a:rPr>
              <a:t>自動強化試験片</a:t>
            </a:r>
            <a:endParaRPr kumimoji="1" lang="en-US" altLang="ja-JP" sz="1200" dirty="0">
              <a:latin typeface="+mn-ea"/>
            </a:endParaRPr>
          </a:p>
        </p:txBody>
      </p:sp>
      <p:pic>
        <p:nvPicPr>
          <p:cNvPr id="14" name="図 13">
            <a:extLst>
              <a:ext uri="{FF2B5EF4-FFF2-40B4-BE49-F238E27FC236}">
                <a16:creationId xmlns:a16="http://schemas.microsoft.com/office/drawing/2014/main" id="{3C337C94-BDB2-484F-8079-66AED6E4C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5018" y="1596196"/>
            <a:ext cx="2902797" cy="1807083"/>
          </a:xfrm>
          <a:prstGeom prst="rect">
            <a:avLst/>
          </a:prstGeom>
        </p:spPr>
      </p:pic>
      <p:sp>
        <p:nvSpPr>
          <p:cNvPr id="17" name="テキスト ボックス 16">
            <a:extLst>
              <a:ext uri="{FF2B5EF4-FFF2-40B4-BE49-F238E27FC236}">
                <a16:creationId xmlns:a16="http://schemas.microsoft.com/office/drawing/2014/main" id="{04A16449-D0A2-4399-866B-73EA319D582C}"/>
              </a:ext>
            </a:extLst>
          </p:cNvPr>
          <p:cNvSpPr txBox="1"/>
          <p:nvPr/>
        </p:nvSpPr>
        <p:spPr>
          <a:xfrm>
            <a:off x="632091" y="3707286"/>
            <a:ext cx="8143661" cy="1323439"/>
          </a:xfrm>
          <a:prstGeom prst="rect">
            <a:avLst/>
          </a:prstGeom>
          <a:noFill/>
        </p:spPr>
        <p:txBody>
          <a:bodyPr wrap="square" rtlCol="0">
            <a:spAutoFit/>
          </a:bodyPr>
          <a:lstStyle/>
          <a:p>
            <a:r>
              <a:rPr kumimoji="1" lang="ja-JP" altLang="en-US" sz="1600" dirty="0">
                <a:latin typeface="+mn-ea"/>
              </a:rPr>
              <a:t>現在試験片を作製途中．</a:t>
            </a:r>
            <a:endParaRPr kumimoji="1" lang="en-US" altLang="ja-JP" sz="1600" dirty="0">
              <a:latin typeface="+mn-ea"/>
            </a:endParaRPr>
          </a:p>
          <a:p>
            <a:endParaRPr kumimoji="1" lang="en-US" altLang="ja-JP" sz="1600" dirty="0">
              <a:latin typeface="+mn-ea"/>
            </a:endParaRPr>
          </a:p>
          <a:p>
            <a:r>
              <a:rPr kumimoji="1" lang="ja-JP" altLang="en-US" sz="1600" dirty="0">
                <a:latin typeface="+mn-ea"/>
              </a:rPr>
              <a:t>仮に繊維の偏りが強度に影響を与える場合</a:t>
            </a:r>
            <a:endParaRPr kumimoji="1" lang="en-US" altLang="ja-JP" sz="1600" dirty="0">
              <a:latin typeface="+mn-ea"/>
            </a:endParaRPr>
          </a:p>
          <a:p>
            <a:endParaRPr kumimoji="1" lang="en-US" altLang="ja-JP" sz="1600" dirty="0">
              <a:latin typeface="+mn-ea"/>
            </a:endParaRPr>
          </a:p>
          <a:p>
            <a:r>
              <a:rPr kumimoji="1" lang="ja-JP" altLang="en-US" sz="1600" dirty="0">
                <a:latin typeface="+mn-ea"/>
              </a:rPr>
              <a:t>→　</a:t>
            </a:r>
            <a:r>
              <a:rPr kumimoji="1" lang="ja-JP" altLang="en-US" sz="1600" dirty="0">
                <a:solidFill>
                  <a:srgbClr val="FF0000"/>
                </a:solidFill>
                <a:latin typeface="+mn-ea"/>
              </a:rPr>
              <a:t>穴内部の繊維の偏りをなくすように配置し，強度の低下を緩和させる．</a:t>
            </a:r>
            <a:endParaRPr kumimoji="1" lang="en-US" altLang="ja-JP" sz="1600" dirty="0">
              <a:solidFill>
                <a:srgbClr val="FF0000"/>
              </a:solidFill>
              <a:latin typeface="+mn-ea"/>
            </a:endParaRPr>
          </a:p>
        </p:txBody>
      </p:sp>
      <p:sp>
        <p:nvSpPr>
          <p:cNvPr id="19" name="テキスト ボックス 18">
            <a:extLst>
              <a:ext uri="{FF2B5EF4-FFF2-40B4-BE49-F238E27FC236}">
                <a16:creationId xmlns:a16="http://schemas.microsoft.com/office/drawing/2014/main" id="{81DBB5D9-957E-48DE-899D-6CC80D69893A}"/>
              </a:ext>
            </a:extLst>
          </p:cNvPr>
          <p:cNvSpPr txBox="1"/>
          <p:nvPr/>
        </p:nvSpPr>
        <p:spPr>
          <a:xfrm>
            <a:off x="632091" y="6063042"/>
            <a:ext cx="8143661" cy="338554"/>
          </a:xfrm>
          <a:prstGeom prst="rect">
            <a:avLst/>
          </a:prstGeom>
          <a:noFill/>
        </p:spPr>
        <p:txBody>
          <a:bodyPr wrap="square" rtlCol="0">
            <a:spAutoFit/>
          </a:bodyPr>
          <a:lstStyle/>
          <a:p>
            <a:r>
              <a:rPr kumimoji="1" lang="ja-JP" altLang="en-US" sz="1600" dirty="0">
                <a:latin typeface="+mn-ea"/>
              </a:rPr>
              <a:t>→　</a:t>
            </a:r>
            <a:r>
              <a:rPr kumimoji="1" lang="ja-JP" altLang="en-US" sz="1600" dirty="0">
                <a:solidFill>
                  <a:srgbClr val="FF0000"/>
                </a:solidFill>
                <a:latin typeface="+mn-ea"/>
              </a:rPr>
              <a:t>斜め方向にも繊維が配置させるように繊維を埋め込む必要がある．</a:t>
            </a:r>
            <a:endParaRPr kumimoji="1" lang="en-US" altLang="ja-JP" sz="1600" dirty="0">
              <a:solidFill>
                <a:srgbClr val="FF0000"/>
              </a:solidFill>
              <a:latin typeface="+mn-ea"/>
            </a:endParaRPr>
          </a:p>
        </p:txBody>
      </p:sp>
    </p:spTree>
    <p:extLst>
      <p:ext uri="{BB962C8B-B14F-4D97-AF65-F5344CB8AC3E}">
        <p14:creationId xmlns:p14="http://schemas.microsoft.com/office/powerpoint/2010/main" val="1340562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現状の課題点</a:t>
            </a:r>
          </a:p>
        </p:txBody>
      </p:sp>
      <p:sp>
        <p:nvSpPr>
          <p:cNvPr id="8" name="テキスト ボックス 7">
            <a:extLst>
              <a:ext uri="{FF2B5EF4-FFF2-40B4-BE49-F238E27FC236}">
                <a16:creationId xmlns:a16="http://schemas.microsoft.com/office/drawing/2014/main" id="{A5D01DB4-8F7E-4168-903C-55A020E9B6D4}"/>
              </a:ext>
            </a:extLst>
          </p:cNvPr>
          <p:cNvSpPr txBox="1"/>
          <p:nvPr/>
        </p:nvSpPr>
        <p:spPr>
          <a:xfrm>
            <a:off x="380135" y="792867"/>
            <a:ext cx="8636644" cy="427168"/>
          </a:xfrm>
          <a:prstGeom prst="rect">
            <a:avLst/>
          </a:prstGeom>
          <a:noFill/>
        </p:spPr>
        <p:txBody>
          <a:bodyPr wrap="square" rtlCol="0">
            <a:spAutoFit/>
          </a:bodyPr>
          <a:lstStyle/>
          <a:p>
            <a:pPr>
              <a:lnSpc>
                <a:spcPct val="150000"/>
              </a:lnSpc>
            </a:pPr>
            <a:r>
              <a:rPr kumimoji="1" lang="en-US" altLang="ja-JP" sz="1600" dirty="0">
                <a:latin typeface="+mn-ea"/>
              </a:rPr>
              <a:t>3. </a:t>
            </a:r>
            <a:r>
              <a:rPr kumimoji="1" lang="ja-JP" altLang="en-US" sz="1600" dirty="0">
                <a:latin typeface="+mn-ea"/>
              </a:rPr>
              <a:t>　</a:t>
            </a:r>
            <a:r>
              <a:rPr kumimoji="1" lang="en-US" altLang="ja-JP" sz="1600" dirty="0">
                <a:latin typeface="+mn-ea"/>
              </a:rPr>
              <a:t>CFRP</a:t>
            </a:r>
            <a:r>
              <a:rPr kumimoji="1" lang="ja-JP" altLang="en-US" sz="1600" dirty="0">
                <a:latin typeface="+mn-ea"/>
              </a:rPr>
              <a:t>とモルタルの接着</a:t>
            </a:r>
            <a:r>
              <a:rPr kumimoji="1" lang="en-US" altLang="ja-JP" sz="1600" dirty="0">
                <a:latin typeface="+mn-ea"/>
              </a:rPr>
              <a:t>(</a:t>
            </a:r>
            <a:r>
              <a:rPr kumimoji="1" lang="ja-JP" altLang="en-US" sz="1600" dirty="0">
                <a:latin typeface="+mn-ea"/>
              </a:rPr>
              <a:t>界面せん断強度</a:t>
            </a:r>
            <a:r>
              <a:rPr kumimoji="1" lang="en-US" altLang="ja-JP" sz="1600" dirty="0">
                <a:latin typeface="+mn-ea"/>
              </a:rPr>
              <a:t>)</a:t>
            </a:r>
            <a:r>
              <a:rPr kumimoji="1" lang="ja-JP" altLang="en-US" sz="1600" dirty="0">
                <a:latin typeface="+mn-ea"/>
              </a:rPr>
              <a:t>が弱く，</a:t>
            </a:r>
            <a:r>
              <a:rPr kumimoji="1" lang="en-US" altLang="ja-JP" sz="1600" dirty="0">
                <a:latin typeface="+mn-ea"/>
              </a:rPr>
              <a:t>CFRP</a:t>
            </a:r>
            <a:r>
              <a:rPr kumimoji="1" lang="ja-JP" altLang="en-US" sz="1600" dirty="0">
                <a:latin typeface="+mn-ea"/>
              </a:rPr>
              <a:t>の強度が十分に効いてこない．</a:t>
            </a:r>
            <a:endParaRPr kumimoji="1" lang="en-US" altLang="ja-JP" sz="1600" dirty="0">
              <a:latin typeface="+mn-ea"/>
            </a:endParaRPr>
          </a:p>
        </p:txBody>
      </p:sp>
      <p:sp>
        <p:nvSpPr>
          <p:cNvPr id="16" name="テキスト ボックス 15">
            <a:extLst>
              <a:ext uri="{FF2B5EF4-FFF2-40B4-BE49-F238E27FC236}">
                <a16:creationId xmlns:a16="http://schemas.microsoft.com/office/drawing/2014/main" id="{F5465D8B-157E-4FCE-A741-563BB017D6C8}"/>
              </a:ext>
            </a:extLst>
          </p:cNvPr>
          <p:cNvSpPr txBox="1"/>
          <p:nvPr/>
        </p:nvSpPr>
        <p:spPr>
          <a:xfrm>
            <a:off x="804936" y="1333649"/>
            <a:ext cx="8078976" cy="830997"/>
          </a:xfrm>
          <a:prstGeom prst="rect">
            <a:avLst/>
          </a:prstGeom>
          <a:noFill/>
        </p:spPr>
        <p:txBody>
          <a:bodyPr wrap="square" rtlCol="0">
            <a:spAutoFit/>
          </a:bodyPr>
          <a:lstStyle/>
          <a:p>
            <a:r>
              <a:rPr kumimoji="1" lang="ja-JP" altLang="en-US" sz="1600" dirty="0">
                <a:latin typeface="+mn-ea"/>
              </a:rPr>
              <a:t>前田建設工業が行った，</a:t>
            </a:r>
            <a:r>
              <a:rPr kumimoji="1" lang="en-US" altLang="ja-JP" sz="1600" dirty="0">
                <a:latin typeface="+mn-ea"/>
              </a:rPr>
              <a:t>CFRP</a:t>
            </a:r>
            <a:r>
              <a:rPr kumimoji="1" lang="ja-JP" altLang="en-US" sz="1600" dirty="0">
                <a:latin typeface="+mn-ea"/>
              </a:rPr>
              <a:t>とモルタルの引き抜き試験では，</a:t>
            </a:r>
            <a:r>
              <a:rPr kumimoji="1" lang="en-US" altLang="ja-JP" sz="1600" dirty="0">
                <a:latin typeface="+mn-ea"/>
              </a:rPr>
              <a:t>CFRP</a:t>
            </a:r>
            <a:r>
              <a:rPr kumimoji="1" lang="ja-JP" altLang="en-US" sz="1600" dirty="0">
                <a:latin typeface="+mn-ea"/>
              </a:rPr>
              <a:t>が破断する前に</a:t>
            </a:r>
            <a:r>
              <a:rPr kumimoji="1" lang="en-US" altLang="ja-JP" sz="1600" dirty="0">
                <a:latin typeface="+mn-ea"/>
              </a:rPr>
              <a:t>CFRP</a:t>
            </a:r>
            <a:r>
              <a:rPr kumimoji="1" lang="ja-JP" altLang="en-US" sz="1600" dirty="0">
                <a:latin typeface="+mn-ea"/>
              </a:rPr>
              <a:t>がモルタルから抜けてしまった．</a:t>
            </a:r>
            <a:endParaRPr kumimoji="1" lang="en-US" altLang="ja-JP" sz="1600" dirty="0">
              <a:latin typeface="+mn-ea"/>
            </a:endParaRPr>
          </a:p>
          <a:p>
            <a:r>
              <a:rPr kumimoji="1" lang="ja-JP" altLang="en-US" sz="1600" dirty="0">
                <a:latin typeface="+mn-ea"/>
              </a:rPr>
              <a:t>→　</a:t>
            </a:r>
            <a:r>
              <a:rPr kumimoji="1" lang="en-US" altLang="ja-JP" sz="1600" dirty="0">
                <a:latin typeface="+mn-ea"/>
              </a:rPr>
              <a:t>CFRP</a:t>
            </a:r>
            <a:r>
              <a:rPr kumimoji="1" lang="ja-JP" altLang="en-US" sz="1600" dirty="0">
                <a:latin typeface="+mn-ea"/>
              </a:rPr>
              <a:t>が引き抜かれる前に</a:t>
            </a:r>
            <a:r>
              <a:rPr kumimoji="1" lang="en-US" altLang="ja-JP" sz="1600" dirty="0">
                <a:latin typeface="+mn-ea"/>
              </a:rPr>
              <a:t>CFRP</a:t>
            </a:r>
            <a:r>
              <a:rPr kumimoji="1" lang="ja-JP" altLang="en-US" sz="1600" dirty="0">
                <a:latin typeface="+mn-ea"/>
              </a:rPr>
              <a:t>が破断するようにすることが目標．</a:t>
            </a:r>
            <a:endParaRPr kumimoji="1" lang="en-US" altLang="ja-JP" sz="1600" dirty="0">
              <a:latin typeface="+mn-ea"/>
            </a:endParaRPr>
          </a:p>
        </p:txBody>
      </p:sp>
      <p:grpSp>
        <p:nvGrpSpPr>
          <p:cNvPr id="51" name="グループ化 50">
            <a:extLst>
              <a:ext uri="{FF2B5EF4-FFF2-40B4-BE49-F238E27FC236}">
                <a16:creationId xmlns:a16="http://schemas.microsoft.com/office/drawing/2014/main" id="{AF6DDE1D-6A49-4ACC-892B-26809D6F3088}"/>
              </a:ext>
            </a:extLst>
          </p:cNvPr>
          <p:cNvGrpSpPr/>
          <p:nvPr/>
        </p:nvGrpSpPr>
        <p:grpSpPr>
          <a:xfrm>
            <a:off x="4381707" y="1731231"/>
            <a:ext cx="4186454" cy="3971248"/>
            <a:chOff x="4756165" y="1749495"/>
            <a:chExt cx="4186454" cy="3971248"/>
          </a:xfrm>
        </p:grpSpPr>
        <p:graphicFrame>
          <p:nvGraphicFramePr>
            <p:cNvPr id="15" name="グラフ 14">
              <a:extLst>
                <a:ext uri="{FF2B5EF4-FFF2-40B4-BE49-F238E27FC236}">
                  <a16:creationId xmlns:a16="http://schemas.microsoft.com/office/drawing/2014/main" id="{8A32961B-10D9-4AE9-8E32-44931F80AA5B}"/>
                </a:ext>
              </a:extLst>
            </p:cNvPr>
            <p:cNvGraphicFramePr>
              <a:graphicFrameLocks/>
            </p:cNvGraphicFramePr>
            <p:nvPr>
              <p:extLst>
                <p:ext uri="{D42A27DB-BD31-4B8C-83A1-F6EECF244321}">
                  <p14:modId xmlns:p14="http://schemas.microsoft.com/office/powerpoint/2010/main" val="3368584290"/>
                </p:ext>
              </p:extLst>
            </p:nvPr>
          </p:nvGraphicFramePr>
          <p:xfrm>
            <a:off x="4756165" y="1749495"/>
            <a:ext cx="4186454" cy="3971248"/>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直線矢印コネクタ 2">
              <a:extLst>
                <a:ext uri="{FF2B5EF4-FFF2-40B4-BE49-F238E27FC236}">
                  <a16:creationId xmlns:a16="http://schemas.microsoft.com/office/drawing/2014/main" id="{EA49C4DC-8BB6-4898-B0C7-014DA81B7D09}"/>
                </a:ext>
              </a:extLst>
            </p:cNvPr>
            <p:cNvCxnSpPr/>
            <p:nvPr/>
          </p:nvCxnSpPr>
          <p:spPr>
            <a:xfrm>
              <a:off x="5515178" y="5371451"/>
              <a:ext cx="2573331"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1833C69C-CA63-4963-8D62-70E80CCBFAE9}"/>
                </a:ext>
              </a:extLst>
            </p:cNvPr>
            <p:cNvCxnSpPr>
              <a:cxnSpLocks/>
            </p:cNvCxnSpPr>
            <p:nvPr/>
          </p:nvCxnSpPr>
          <p:spPr>
            <a:xfrm flipV="1">
              <a:off x="5515178" y="3258609"/>
              <a:ext cx="0" cy="211284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E43472EE-7D27-428D-8D31-A8A7A71B41F1}"/>
                </a:ext>
              </a:extLst>
            </p:cNvPr>
            <p:cNvCxnSpPr>
              <a:cxnSpLocks/>
            </p:cNvCxnSpPr>
            <p:nvPr/>
          </p:nvCxnSpPr>
          <p:spPr>
            <a:xfrm>
              <a:off x="6937480" y="3023297"/>
              <a:ext cx="0" cy="2483988"/>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矢印: 右 23">
              <a:extLst>
                <a:ext uri="{FF2B5EF4-FFF2-40B4-BE49-F238E27FC236}">
                  <a16:creationId xmlns:a16="http://schemas.microsoft.com/office/drawing/2014/main" id="{5F741B1B-BF8A-42B5-98DF-A7E268727C92}"/>
                </a:ext>
              </a:extLst>
            </p:cNvPr>
            <p:cNvSpPr/>
            <p:nvPr/>
          </p:nvSpPr>
          <p:spPr>
            <a:xfrm>
              <a:off x="7007357" y="3058402"/>
              <a:ext cx="281182" cy="210845"/>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DA3DD0CF-AAD4-463F-984C-AFB82D46E6B2}"/>
                </a:ext>
              </a:extLst>
            </p:cNvPr>
            <p:cNvSpPr/>
            <p:nvPr/>
          </p:nvSpPr>
          <p:spPr>
            <a:xfrm rot="10800000">
              <a:off x="6592317" y="3066076"/>
              <a:ext cx="281182" cy="210845"/>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ADB3D026-CC7D-4A3A-979D-B7C4015AB0E9}"/>
                </a:ext>
              </a:extLst>
            </p:cNvPr>
            <p:cNvSpPr txBox="1"/>
            <p:nvPr/>
          </p:nvSpPr>
          <p:spPr>
            <a:xfrm>
              <a:off x="7288538" y="2961651"/>
              <a:ext cx="991351" cy="461665"/>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が</a:t>
              </a:r>
              <a:endParaRPr kumimoji="1" lang="en-US" altLang="ja-JP" sz="1200" dirty="0">
                <a:latin typeface="+mn-ea"/>
              </a:endParaRPr>
            </a:p>
            <a:p>
              <a:r>
                <a:rPr kumimoji="1" lang="ja-JP" altLang="en-US" sz="1200" dirty="0">
                  <a:latin typeface="+mn-ea"/>
                </a:rPr>
                <a:t>引き抜ける</a:t>
              </a:r>
              <a:endParaRPr kumimoji="1" lang="en-US" altLang="ja-JP" sz="1200" dirty="0">
                <a:latin typeface="+mn-ea"/>
              </a:endParaRPr>
            </a:p>
          </p:txBody>
        </p:sp>
        <p:sp>
          <p:nvSpPr>
            <p:cNvPr id="27" name="テキスト ボックス 26">
              <a:extLst>
                <a:ext uri="{FF2B5EF4-FFF2-40B4-BE49-F238E27FC236}">
                  <a16:creationId xmlns:a16="http://schemas.microsoft.com/office/drawing/2014/main" id="{DAA25A29-804E-4FE7-91B2-D7966D2A10BF}"/>
                </a:ext>
              </a:extLst>
            </p:cNvPr>
            <p:cNvSpPr txBox="1"/>
            <p:nvPr/>
          </p:nvSpPr>
          <p:spPr>
            <a:xfrm>
              <a:off x="5848824" y="3003621"/>
              <a:ext cx="875044" cy="419695"/>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が</a:t>
              </a:r>
              <a:endParaRPr kumimoji="1" lang="en-US" altLang="ja-JP" sz="1200" dirty="0">
                <a:latin typeface="+mn-ea"/>
              </a:endParaRPr>
            </a:p>
            <a:p>
              <a:r>
                <a:rPr kumimoji="1" lang="ja-JP" altLang="en-US" sz="1200" dirty="0">
                  <a:latin typeface="+mn-ea"/>
                </a:rPr>
                <a:t>先に破断</a:t>
              </a:r>
              <a:endParaRPr kumimoji="1" lang="en-US" altLang="ja-JP" sz="1200" dirty="0">
                <a:latin typeface="+mn-ea"/>
              </a:endParaRPr>
            </a:p>
          </p:txBody>
        </p:sp>
      </p:grpSp>
      <p:sp>
        <p:nvSpPr>
          <p:cNvPr id="29" name="円柱 28">
            <a:extLst>
              <a:ext uri="{FF2B5EF4-FFF2-40B4-BE49-F238E27FC236}">
                <a16:creationId xmlns:a16="http://schemas.microsoft.com/office/drawing/2014/main" id="{6592E3B9-DF9A-42D2-BF6D-9523B9E3263A}"/>
              </a:ext>
            </a:extLst>
          </p:cNvPr>
          <p:cNvSpPr/>
          <p:nvPr/>
        </p:nvSpPr>
        <p:spPr>
          <a:xfrm>
            <a:off x="3560162" y="4039593"/>
            <a:ext cx="339493" cy="115916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7931BEE-EE05-4B87-8BBE-54AF98F56E4B}"/>
                  </a:ext>
                </a:extLst>
              </p:cNvPr>
              <p:cNvSpPr txBox="1"/>
              <p:nvPr/>
            </p:nvSpPr>
            <p:spPr>
              <a:xfrm>
                <a:off x="804936" y="2433658"/>
                <a:ext cx="3346632" cy="964367"/>
              </a:xfrm>
              <a:prstGeom prst="rect">
                <a:avLst/>
              </a:prstGeom>
              <a:noFill/>
            </p:spPr>
            <p:txBody>
              <a:bodyPr wrap="square" rtlCol="0">
                <a:spAutoFit/>
              </a:bodyPr>
              <a:lstStyle/>
              <a:p>
                <a:r>
                  <a:rPr kumimoji="1" lang="ja-JP" altLang="en-US" sz="1600" b="1" dirty="0">
                    <a:latin typeface="+mn-ea"/>
                  </a:rPr>
                  <a:t>仮説</a:t>
                </a:r>
                <a:endParaRPr kumimoji="1" lang="en-US" altLang="ja-JP" sz="1600" dirty="0">
                  <a:latin typeface="+mn-ea"/>
                </a:endParaRPr>
              </a:p>
              <a:p>
                <a:endParaRPr kumimoji="1" lang="en-US" altLang="ja-JP" sz="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ja-JP" altLang="en-US" sz="1600" i="1" dirty="0" smtClean="0">
                          <a:latin typeface="Cambria Math" panose="02040503050406030204" pitchFamily="18" charset="0"/>
                          <a:ea typeface="Cambria Math" panose="02040503050406030204" pitchFamily="18" charset="0"/>
                        </a:rPr>
                        <m:t>　</m:t>
                      </m:r>
                      <m:r>
                        <a:rPr kumimoji="1" lang="ja-JP" altLang="en-US" sz="1600" i="1" dirty="0">
                          <a:latin typeface="Cambria Math" panose="02040503050406030204" pitchFamily="18" charset="0"/>
                          <a:ea typeface="Cambria Math" panose="02040503050406030204" pitchFamily="18" charset="0"/>
                        </a:rPr>
                        <m:t>　</m:t>
                      </m:r>
                      <m:r>
                        <a:rPr kumimoji="1" lang="ja-JP" altLang="en-US" sz="1600" i="1" dirty="0" smtClean="0">
                          <a:latin typeface="Cambria Math" panose="02040503050406030204" pitchFamily="18" charset="0"/>
                          <a:ea typeface="Cambria Math" panose="02040503050406030204" pitchFamily="18" charset="0"/>
                        </a:rPr>
                        <m:t>　引張強さ</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r>
                        <a:rPr kumimoji="1" lang="ja-JP" altLang="en-US" sz="1600" b="0" i="1" smtClean="0">
                          <a:latin typeface="Cambria Math" panose="02040503050406030204" pitchFamily="18" charset="0"/>
                          <a:ea typeface="Cambria Math" panose="02040503050406030204" pitchFamily="18" charset="0"/>
                        </a:rPr>
                        <m:t>𝜋</m:t>
                      </m:r>
                      <m:sSup>
                        <m:sSupPr>
                          <m:ctrlPr>
                            <a:rPr kumimoji="1" lang="en-US" altLang="ja-JP" sz="1600" b="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𝑟</m:t>
                          </m:r>
                        </m:e>
                        <m:sup>
                          <m:r>
                            <a:rPr kumimoji="1" lang="en-US" altLang="ja-JP" sz="1600" b="0" i="1" smtClean="0">
                              <a:latin typeface="Cambria Math" panose="02040503050406030204" pitchFamily="18" charset="0"/>
                              <a:ea typeface="Cambria Math" panose="02040503050406030204" pitchFamily="18" charset="0"/>
                            </a:rPr>
                            <m:t>2</m:t>
                          </m:r>
                        </m:sup>
                      </m:sSup>
                      <m:r>
                        <a:rPr kumimoji="1" lang="en-US" altLang="ja-JP" sz="1600" i="1">
                          <a:latin typeface="Cambria Math" panose="02040503050406030204" pitchFamily="18" charset="0"/>
                          <a:ea typeface="Cambria Math" panose="02040503050406030204" pitchFamily="18" charset="0"/>
                        </a:rPr>
                        <m:t>∝</m:t>
                      </m:r>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𝑟</m:t>
                          </m:r>
                        </m:e>
                        <m:sup>
                          <m:r>
                            <a:rPr kumimoji="1" lang="en-US" altLang="ja-JP" sz="1600" i="1">
                              <a:latin typeface="Cambria Math" panose="02040503050406030204" pitchFamily="18" charset="0"/>
                              <a:ea typeface="Cambria Math" panose="02040503050406030204" pitchFamily="18" charset="0"/>
                            </a:rPr>
                            <m:t>2</m:t>
                          </m:r>
                        </m:sup>
                      </m:sSup>
                    </m:oMath>
                  </m:oMathPara>
                </a14:m>
                <a:endParaRPr kumimoji="1" lang="en-US" altLang="ja-JP"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kumimoji="1" lang="ja-JP" altLang="en-US" sz="1600" dirty="0" smtClean="0">
                          <a:latin typeface="Cambria Math" panose="02040503050406030204" pitchFamily="18" charset="0"/>
                          <a:ea typeface="Cambria Math" panose="02040503050406030204" pitchFamily="18" charset="0"/>
                        </a:rPr>
                        <m:t>界面</m:t>
                      </m:r>
                      <m:r>
                        <a:rPr kumimoji="1" lang="ja-JP" altLang="en-US" sz="1600" i="0" dirty="0">
                          <a:latin typeface="Cambria Math" panose="02040503050406030204" pitchFamily="18" charset="0"/>
                          <a:ea typeface="Cambria Math" panose="02040503050406030204" pitchFamily="18" charset="0"/>
                        </a:rPr>
                        <m:t>せん断</m:t>
                      </m:r>
                      <m:r>
                        <m:rPr>
                          <m:nor/>
                        </m:rPr>
                        <a:rPr kumimoji="1" lang="ja-JP" altLang="en-US" sz="1600" dirty="0">
                          <a:ea typeface="Cambria Math" panose="02040503050406030204" pitchFamily="18" charset="0"/>
                        </a:rPr>
                        <m:t>強度</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=2</m:t>
                      </m:r>
                      <m:r>
                        <a:rPr kumimoji="1" lang="ja-JP" altLang="en-US" sz="1600" i="1">
                          <a:latin typeface="Cambria Math" panose="02040503050406030204" pitchFamily="18" charset="0"/>
                          <a:ea typeface="Cambria Math" panose="02040503050406030204" pitchFamily="18" charset="0"/>
                        </a:rPr>
                        <m:t>𝜋</m:t>
                      </m:r>
                      <m:r>
                        <a:rPr kumimoji="1" lang="en-US" altLang="ja-JP" sz="1600" i="1">
                          <a:latin typeface="Cambria Math" panose="02040503050406030204" pitchFamily="18" charset="0"/>
                          <a:ea typeface="Cambria Math" panose="02040503050406030204" pitchFamily="18" charset="0"/>
                        </a:rPr>
                        <m:t>𝑟𝑙</m:t>
                      </m:r>
                      <m:r>
                        <a:rPr kumimoji="1" lang="en-US" altLang="ja-JP" sz="1600" i="1" smtClean="0">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𝑟</m:t>
                      </m:r>
                    </m:oMath>
                  </m:oMathPara>
                </a14:m>
                <a:endParaRPr kumimoji="1" lang="en-US" altLang="ja-JP" sz="1600" dirty="0">
                  <a:latin typeface="+mn-ea"/>
                </a:endParaRPr>
              </a:p>
            </p:txBody>
          </p:sp>
        </mc:Choice>
        <mc:Fallback xmlns="">
          <p:sp>
            <p:nvSpPr>
              <p:cNvPr id="30" name="テキスト ボックス 29">
                <a:extLst>
                  <a:ext uri="{FF2B5EF4-FFF2-40B4-BE49-F238E27FC236}">
                    <a16:creationId xmlns:a16="http://schemas.microsoft.com/office/drawing/2014/main" id="{C7931BEE-EE05-4B87-8BBE-54AF98F56E4B}"/>
                  </a:ext>
                </a:extLst>
              </p:cNvPr>
              <p:cNvSpPr txBox="1">
                <a:spLocks noRot="1" noChangeAspect="1" noMove="1" noResize="1" noEditPoints="1" noAdjustHandles="1" noChangeArrowheads="1" noChangeShapeType="1" noTextEdit="1"/>
              </p:cNvSpPr>
              <p:nvPr/>
            </p:nvSpPr>
            <p:spPr>
              <a:xfrm>
                <a:off x="804936" y="2433658"/>
                <a:ext cx="3346632" cy="964367"/>
              </a:xfrm>
              <a:prstGeom prst="rect">
                <a:avLst/>
              </a:prstGeom>
              <a:blipFill>
                <a:blip r:embed="rId3"/>
                <a:stretch>
                  <a:fillRect l="-911" t="-1899" b="-1899"/>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A4942FC5-30E4-42AE-84B6-E92E420A774C}"/>
              </a:ext>
            </a:extLst>
          </p:cNvPr>
          <p:cNvSpPr txBox="1"/>
          <p:nvPr/>
        </p:nvSpPr>
        <p:spPr>
          <a:xfrm>
            <a:off x="3376766" y="5139603"/>
            <a:ext cx="781584"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9659B26C-BF5F-41A9-9B50-402D7B53FE0A}"/>
                  </a:ext>
                </a:extLst>
              </p:cNvPr>
              <p:cNvSpPr txBox="1"/>
              <p:nvPr/>
            </p:nvSpPr>
            <p:spPr>
              <a:xfrm>
                <a:off x="3900490" y="4388340"/>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ea typeface="Cambria Math" panose="02040503050406030204" pitchFamily="18" charset="0"/>
                        </a:rPr>
                        <m:t>𝑙</m:t>
                      </m:r>
                    </m:oMath>
                  </m:oMathPara>
                </a14:m>
                <a:endParaRPr kumimoji="1" lang="en-US" altLang="ja-JP" sz="1600" dirty="0">
                  <a:latin typeface="+mn-ea"/>
                </a:endParaRPr>
              </a:p>
            </p:txBody>
          </p:sp>
        </mc:Choice>
        <mc:Fallback xmlns="">
          <p:sp>
            <p:nvSpPr>
              <p:cNvPr id="32" name="テキスト ボックス 31">
                <a:extLst>
                  <a:ext uri="{FF2B5EF4-FFF2-40B4-BE49-F238E27FC236}">
                    <a16:creationId xmlns:a16="http://schemas.microsoft.com/office/drawing/2014/main" id="{9659B26C-BF5F-41A9-9B50-402D7B53FE0A}"/>
                  </a:ext>
                </a:extLst>
              </p:cNvPr>
              <p:cNvSpPr txBox="1">
                <a:spLocks noRot="1" noChangeAspect="1" noMove="1" noResize="1" noEditPoints="1" noAdjustHandles="1" noChangeArrowheads="1" noChangeShapeType="1" noTextEdit="1"/>
              </p:cNvSpPr>
              <p:nvPr/>
            </p:nvSpPr>
            <p:spPr>
              <a:xfrm>
                <a:off x="3900490" y="4388340"/>
                <a:ext cx="401076" cy="4616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8587FF-43CF-42DF-93E0-1BE2693B5B95}"/>
                  </a:ext>
                </a:extLst>
              </p:cNvPr>
              <p:cNvSpPr txBox="1"/>
              <p:nvPr/>
            </p:nvSpPr>
            <p:spPr>
              <a:xfrm>
                <a:off x="3227937" y="3502561"/>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oMath>
                  </m:oMathPara>
                </a14:m>
                <a:endParaRPr kumimoji="1" lang="en-US" altLang="ja-JP" sz="1600" dirty="0">
                  <a:latin typeface="+mn-ea"/>
                </a:endParaRPr>
              </a:p>
            </p:txBody>
          </p:sp>
        </mc:Choice>
        <mc:Fallback xmlns="">
          <p:sp>
            <p:nvSpPr>
              <p:cNvPr id="33" name="テキスト ボックス 32">
                <a:extLst>
                  <a:ext uri="{FF2B5EF4-FFF2-40B4-BE49-F238E27FC236}">
                    <a16:creationId xmlns:a16="http://schemas.microsoft.com/office/drawing/2014/main" id="{138587FF-43CF-42DF-93E0-1BE2693B5B95}"/>
                  </a:ext>
                </a:extLst>
              </p:cNvPr>
              <p:cNvSpPr txBox="1">
                <a:spLocks noRot="1" noChangeAspect="1" noMove="1" noResize="1" noEditPoints="1" noAdjustHandles="1" noChangeArrowheads="1" noChangeShapeType="1" noTextEdit="1"/>
              </p:cNvSpPr>
              <p:nvPr/>
            </p:nvSpPr>
            <p:spPr>
              <a:xfrm>
                <a:off x="3227937" y="3502561"/>
                <a:ext cx="401076"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2EA651-CA02-4745-9146-B0693DB350C4}"/>
                  </a:ext>
                </a:extLst>
              </p:cNvPr>
              <p:cNvSpPr txBox="1"/>
              <p:nvPr/>
            </p:nvSpPr>
            <p:spPr>
              <a:xfrm>
                <a:off x="3009765" y="4225737"/>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oMath>
                  </m:oMathPara>
                </a14:m>
                <a:endParaRPr kumimoji="1" lang="en-US" altLang="ja-JP" sz="1600" dirty="0">
                  <a:latin typeface="+mn-ea"/>
                </a:endParaRPr>
              </a:p>
            </p:txBody>
          </p:sp>
        </mc:Choice>
        <mc:Fallback xmlns="">
          <p:sp>
            <p:nvSpPr>
              <p:cNvPr id="34" name="テキスト ボックス 33">
                <a:extLst>
                  <a:ext uri="{FF2B5EF4-FFF2-40B4-BE49-F238E27FC236}">
                    <a16:creationId xmlns:a16="http://schemas.microsoft.com/office/drawing/2014/main" id="{9F2EA651-CA02-4745-9146-B0693DB350C4}"/>
                  </a:ext>
                </a:extLst>
              </p:cNvPr>
              <p:cNvSpPr txBox="1">
                <a:spLocks noRot="1" noChangeAspect="1" noMove="1" noResize="1" noEditPoints="1" noAdjustHandles="1" noChangeArrowheads="1" noChangeShapeType="1" noTextEdit="1"/>
              </p:cNvSpPr>
              <p:nvPr/>
            </p:nvSpPr>
            <p:spPr>
              <a:xfrm>
                <a:off x="3009765" y="4225737"/>
                <a:ext cx="401076" cy="4616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37AF3A8-B58B-4310-8892-62489A31AF95}"/>
                  </a:ext>
                </a:extLst>
              </p:cNvPr>
              <p:cNvSpPr txBox="1"/>
              <p:nvPr/>
            </p:nvSpPr>
            <p:spPr>
              <a:xfrm>
                <a:off x="3687720" y="3654456"/>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en-US" altLang="ja-JP" sz="1600" dirty="0">
                  <a:latin typeface="+mn-ea"/>
                </a:endParaRPr>
              </a:p>
            </p:txBody>
          </p:sp>
        </mc:Choice>
        <mc:Fallback xmlns="">
          <p:sp>
            <p:nvSpPr>
              <p:cNvPr id="35" name="テキスト ボックス 34">
                <a:extLst>
                  <a:ext uri="{FF2B5EF4-FFF2-40B4-BE49-F238E27FC236}">
                    <a16:creationId xmlns:a16="http://schemas.microsoft.com/office/drawing/2014/main" id="{037AF3A8-B58B-4310-8892-62489A31AF95}"/>
                  </a:ext>
                </a:extLst>
              </p:cNvPr>
              <p:cNvSpPr txBox="1">
                <a:spLocks noRot="1" noChangeAspect="1" noMove="1" noResize="1" noEditPoints="1" noAdjustHandles="1" noChangeArrowheads="1" noChangeShapeType="1" noTextEdit="1"/>
              </p:cNvSpPr>
              <p:nvPr/>
            </p:nvSpPr>
            <p:spPr>
              <a:xfrm>
                <a:off x="3687720" y="3654456"/>
                <a:ext cx="401076" cy="461665"/>
              </a:xfrm>
              <a:prstGeom prst="rect">
                <a:avLst/>
              </a:prstGeom>
              <a:blipFill>
                <a:blip r:embed="rId7"/>
                <a:stretch>
                  <a:fillRect/>
                </a:stretch>
              </a:blipFill>
            </p:spPr>
            <p:txBody>
              <a:bodyPr/>
              <a:lstStyle/>
              <a:p>
                <a:r>
                  <a:rPr lang="ja-JP" altLang="en-US">
                    <a:noFill/>
                  </a:rPr>
                  <a:t> </a:t>
                </a:r>
              </a:p>
            </p:txBody>
          </p:sp>
        </mc:Fallback>
      </mc:AlternateContent>
      <p:cxnSp>
        <p:nvCxnSpPr>
          <p:cNvPr id="37" name="直線コネクタ 36">
            <a:extLst>
              <a:ext uri="{FF2B5EF4-FFF2-40B4-BE49-F238E27FC236}">
                <a16:creationId xmlns:a16="http://schemas.microsoft.com/office/drawing/2014/main" id="{847E3D5D-9DB0-40B8-95A7-B2F8F73BE38B}"/>
              </a:ext>
            </a:extLst>
          </p:cNvPr>
          <p:cNvCxnSpPr/>
          <p:nvPr/>
        </p:nvCxnSpPr>
        <p:spPr>
          <a:xfrm>
            <a:off x="3522256" y="3877366"/>
            <a:ext cx="149512" cy="199000"/>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93C72714-5892-4B75-8611-D0928240B1B8}"/>
              </a:ext>
            </a:extLst>
          </p:cNvPr>
          <p:cNvCxnSpPr>
            <a:cxnSpLocks/>
          </p:cNvCxnSpPr>
          <p:nvPr/>
        </p:nvCxnSpPr>
        <p:spPr>
          <a:xfrm>
            <a:off x="3337011" y="4589362"/>
            <a:ext cx="243293" cy="196080"/>
          </a:xfrm>
          <a:prstGeom prst="line">
            <a:avLst/>
          </a:prstGeom>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B3319DEC-6A4D-412E-AC9D-55CB7BA75944}"/>
              </a:ext>
            </a:extLst>
          </p:cNvPr>
          <p:cNvSpPr txBox="1"/>
          <p:nvPr/>
        </p:nvSpPr>
        <p:spPr>
          <a:xfrm>
            <a:off x="611793" y="5819400"/>
            <a:ext cx="8078976" cy="830997"/>
          </a:xfrm>
          <a:prstGeom prst="rect">
            <a:avLst/>
          </a:prstGeom>
          <a:noFill/>
        </p:spPr>
        <p:txBody>
          <a:bodyPr wrap="square" rtlCol="0">
            <a:spAutoFit/>
          </a:bodyPr>
          <a:lstStyle/>
          <a:p>
            <a:r>
              <a:rPr kumimoji="1" lang="ja-JP" altLang="en-US" sz="1600" dirty="0">
                <a:latin typeface="+mn-ea"/>
              </a:rPr>
              <a:t>→　</a:t>
            </a:r>
            <a:r>
              <a:rPr kumimoji="1" lang="en-US" altLang="ja-JP" sz="1600" dirty="0">
                <a:solidFill>
                  <a:srgbClr val="FF0000"/>
                </a:solidFill>
                <a:latin typeface="+mn-ea"/>
              </a:rPr>
              <a:t>CFRP</a:t>
            </a:r>
            <a:r>
              <a:rPr kumimoji="1" lang="ja-JP" altLang="en-US" sz="1600" dirty="0">
                <a:solidFill>
                  <a:srgbClr val="FF0000"/>
                </a:solidFill>
                <a:latin typeface="+mn-ea"/>
              </a:rPr>
              <a:t>の径を小さくし</a:t>
            </a:r>
            <a:r>
              <a:rPr kumimoji="1" lang="en-US" altLang="ja-JP" sz="1600" dirty="0">
                <a:solidFill>
                  <a:srgbClr val="FF0000"/>
                </a:solidFill>
                <a:latin typeface="+mn-ea"/>
              </a:rPr>
              <a:t>CFRP</a:t>
            </a:r>
            <a:r>
              <a:rPr kumimoji="1" lang="ja-JP" altLang="en-US" sz="1600" dirty="0">
                <a:solidFill>
                  <a:srgbClr val="FF0000"/>
                </a:solidFill>
                <a:latin typeface="+mn-ea"/>
              </a:rPr>
              <a:t>を複数本埋め込むことで，断面積をそのままに</a:t>
            </a:r>
            <a:endParaRPr kumimoji="1" lang="en-US" altLang="ja-JP" sz="1600" dirty="0">
              <a:solidFill>
                <a:srgbClr val="FF0000"/>
              </a:solidFill>
              <a:latin typeface="+mn-ea"/>
            </a:endParaRPr>
          </a:p>
          <a:p>
            <a:r>
              <a:rPr kumimoji="1" lang="ja-JP" altLang="en-US" sz="1600" dirty="0">
                <a:solidFill>
                  <a:srgbClr val="FF0000"/>
                </a:solidFill>
                <a:latin typeface="+mn-ea"/>
              </a:rPr>
              <a:t>　　界面の表面積を増やす．</a:t>
            </a:r>
            <a:endParaRPr kumimoji="1" lang="en-US" altLang="ja-JP" sz="1600" dirty="0">
              <a:solidFill>
                <a:srgbClr val="FF0000"/>
              </a:solidFill>
              <a:latin typeface="+mn-ea"/>
            </a:endParaRPr>
          </a:p>
          <a:p>
            <a:r>
              <a:rPr kumimoji="1" lang="ja-JP" altLang="en-US" sz="1600" dirty="0">
                <a:latin typeface="+mn-ea"/>
              </a:rPr>
              <a:t>→　同引張強さで高い界面せん断強度を得る</a:t>
            </a:r>
            <a:endParaRPr kumimoji="1" lang="en-US" altLang="ja-JP" sz="1600" dirty="0">
              <a:latin typeface="+mn-ea"/>
            </a:endParaRPr>
          </a:p>
        </p:txBody>
      </p:sp>
      <p:sp>
        <p:nvSpPr>
          <p:cNvPr id="43" name="直方体 42">
            <a:extLst>
              <a:ext uri="{FF2B5EF4-FFF2-40B4-BE49-F238E27FC236}">
                <a16:creationId xmlns:a16="http://schemas.microsoft.com/office/drawing/2014/main" id="{6B5127A6-2297-45B6-A9F7-2079E3517A5F}"/>
              </a:ext>
            </a:extLst>
          </p:cNvPr>
          <p:cNvSpPr/>
          <p:nvPr/>
        </p:nvSpPr>
        <p:spPr>
          <a:xfrm>
            <a:off x="1260312" y="4194493"/>
            <a:ext cx="1425020" cy="1017463"/>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2" name="円柱 41">
            <a:extLst>
              <a:ext uri="{FF2B5EF4-FFF2-40B4-BE49-F238E27FC236}">
                <a16:creationId xmlns:a16="http://schemas.microsoft.com/office/drawing/2014/main" id="{B956D6B1-E7D4-4A0A-9B2F-75318E96CD0D}"/>
              </a:ext>
            </a:extLst>
          </p:cNvPr>
          <p:cNvSpPr/>
          <p:nvPr/>
        </p:nvSpPr>
        <p:spPr>
          <a:xfrm>
            <a:off x="1884569" y="3857048"/>
            <a:ext cx="143978" cy="491597"/>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01A73FE-47B8-4D7E-ADB4-18F27620955E}"/>
              </a:ext>
            </a:extLst>
          </p:cNvPr>
          <p:cNvSpPr txBox="1"/>
          <p:nvPr/>
        </p:nvSpPr>
        <p:spPr>
          <a:xfrm>
            <a:off x="1244048" y="5181223"/>
            <a:ext cx="1425020" cy="427168"/>
          </a:xfrm>
          <a:prstGeom prst="rect">
            <a:avLst/>
          </a:prstGeom>
          <a:noFill/>
        </p:spPr>
        <p:txBody>
          <a:bodyPr wrap="square" rtlCol="0">
            <a:spAutoFit/>
          </a:bodyPr>
          <a:lstStyle/>
          <a:p>
            <a:pPr>
              <a:lnSpc>
                <a:spcPct val="150000"/>
              </a:lnSpc>
            </a:pPr>
            <a:r>
              <a:rPr kumimoji="1" lang="ja-JP" altLang="en-US" sz="1600" dirty="0">
                <a:latin typeface="+mn-ea"/>
              </a:rPr>
              <a:t>引き抜き試験</a:t>
            </a:r>
            <a:endParaRPr kumimoji="1" lang="en-US" altLang="ja-JP" sz="1600" dirty="0">
              <a:latin typeface="+mn-ea"/>
            </a:endParaRPr>
          </a:p>
        </p:txBody>
      </p:sp>
      <p:sp>
        <p:nvSpPr>
          <p:cNvPr id="45" name="テキスト ボックス 44">
            <a:extLst>
              <a:ext uri="{FF2B5EF4-FFF2-40B4-BE49-F238E27FC236}">
                <a16:creationId xmlns:a16="http://schemas.microsoft.com/office/drawing/2014/main" id="{FA77FD8C-F209-43A6-9BD8-DB860341F03D}"/>
              </a:ext>
            </a:extLst>
          </p:cNvPr>
          <p:cNvSpPr txBox="1"/>
          <p:nvPr/>
        </p:nvSpPr>
        <p:spPr>
          <a:xfrm>
            <a:off x="2115768" y="3631320"/>
            <a:ext cx="731260"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p:sp>
        <p:nvSpPr>
          <p:cNvPr id="46" name="テキスト ボックス 45">
            <a:extLst>
              <a:ext uri="{FF2B5EF4-FFF2-40B4-BE49-F238E27FC236}">
                <a16:creationId xmlns:a16="http://schemas.microsoft.com/office/drawing/2014/main" id="{C12C0598-A47C-44F4-9298-7023BE71B08B}"/>
              </a:ext>
            </a:extLst>
          </p:cNvPr>
          <p:cNvSpPr txBox="1"/>
          <p:nvPr/>
        </p:nvSpPr>
        <p:spPr>
          <a:xfrm>
            <a:off x="804936" y="3651908"/>
            <a:ext cx="1010108" cy="427168"/>
          </a:xfrm>
          <a:prstGeom prst="rect">
            <a:avLst/>
          </a:prstGeom>
          <a:noFill/>
        </p:spPr>
        <p:txBody>
          <a:bodyPr wrap="square" rtlCol="0">
            <a:spAutoFit/>
          </a:bodyPr>
          <a:lstStyle/>
          <a:p>
            <a:pPr>
              <a:lnSpc>
                <a:spcPct val="150000"/>
              </a:lnSpc>
            </a:pPr>
            <a:r>
              <a:rPr kumimoji="1" lang="ja-JP" altLang="en-US" sz="1600" dirty="0">
                <a:latin typeface="+mn-ea"/>
              </a:rPr>
              <a:t>モルタル</a:t>
            </a:r>
            <a:endParaRPr kumimoji="1" lang="en-US" altLang="ja-JP" sz="1600" dirty="0">
              <a:latin typeface="+mn-ea"/>
            </a:endParaRPr>
          </a:p>
        </p:txBody>
      </p:sp>
      <p:cxnSp>
        <p:nvCxnSpPr>
          <p:cNvPr id="47" name="直線コネクタ 46">
            <a:extLst>
              <a:ext uri="{FF2B5EF4-FFF2-40B4-BE49-F238E27FC236}">
                <a16:creationId xmlns:a16="http://schemas.microsoft.com/office/drawing/2014/main" id="{99D683FE-EB53-40D6-BFC5-64AAC5DEEC53}"/>
              </a:ext>
            </a:extLst>
          </p:cNvPr>
          <p:cNvCxnSpPr>
            <a:cxnSpLocks/>
          </p:cNvCxnSpPr>
          <p:nvPr/>
        </p:nvCxnSpPr>
        <p:spPr>
          <a:xfrm>
            <a:off x="1245552" y="4051075"/>
            <a:ext cx="355362" cy="273143"/>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A1DEA643-CE15-45BF-A7B2-F960AFDC23EE}"/>
              </a:ext>
            </a:extLst>
          </p:cNvPr>
          <p:cNvCxnSpPr>
            <a:cxnSpLocks/>
          </p:cNvCxnSpPr>
          <p:nvPr/>
        </p:nvCxnSpPr>
        <p:spPr>
          <a:xfrm flipV="1">
            <a:off x="2025182" y="3939581"/>
            <a:ext cx="137233" cy="198196"/>
          </a:xfrm>
          <a:prstGeom prst="line">
            <a:avLst/>
          </a:prstGeom>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F69867C8-59AD-47AD-A798-87D2ADFA661E}"/>
              </a:ext>
            </a:extLst>
          </p:cNvPr>
          <p:cNvCxnSpPr>
            <a:cxnSpLocks/>
          </p:cNvCxnSpPr>
          <p:nvPr/>
        </p:nvCxnSpPr>
        <p:spPr>
          <a:xfrm flipV="1">
            <a:off x="2004804" y="3548473"/>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14D97356-C7E8-46C9-8587-F295A58DBFF2}"/>
              </a:ext>
            </a:extLst>
          </p:cNvPr>
          <p:cNvCxnSpPr>
            <a:cxnSpLocks/>
          </p:cNvCxnSpPr>
          <p:nvPr/>
        </p:nvCxnSpPr>
        <p:spPr>
          <a:xfrm flipV="1">
            <a:off x="1889653" y="3548479"/>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5838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断面積をそのままに表面積を向上させる</a:t>
            </a:r>
          </a:p>
        </p:txBody>
      </p:sp>
      <p:sp>
        <p:nvSpPr>
          <p:cNvPr id="29" name="円柱 28">
            <a:extLst>
              <a:ext uri="{FF2B5EF4-FFF2-40B4-BE49-F238E27FC236}">
                <a16:creationId xmlns:a16="http://schemas.microsoft.com/office/drawing/2014/main" id="{6592E3B9-DF9A-42D2-BF6D-9523B9E3263A}"/>
              </a:ext>
            </a:extLst>
          </p:cNvPr>
          <p:cNvSpPr/>
          <p:nvPr/>
        </p:nvSpPr>
        <p:spPr>
          <a:xfrm>
            <a:off x="3733214" y="1824628"/>
            <a:ext cx="339493" cy="115916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7931BEE-EE05-4B87-8BBE-54AF98F56E4B}"/>
                  </a:ext>
                </a:extLst>
              </p:cNvPr>
              <p:cNvSpPr txBox="1"/>
              <p:nvPr/>
            </p:nvSpPr>
            <p:spPr>
              <a:xfrm>
                <a:off x="4681883" y="2061491"/>
                <a:ext cx="3346632" cy="625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1600" i="1" dirty="0" smtClean="0">
                          <a:latin typeface="Cambria Math" panose="02040503050406030204" pitchFamily="18" charset="0"/>
                          <a:ea typeface="Cambria Math" panose="02040503050406030204" pitchFamily="18" charset="0"/>
                        </a:rPr>
                        <m:t>　</m:t>
                      </m:r>
                      <m:r>
                        <a:rPr kumimoji="1" lang="ja-JP" altLang="en-US" sz="1600" i="1" dirty="0">
                          <a:latin typeface="Cambria Math" panose="02040503050406030204" pitchFamily="18" charset="0"/>
                          <a:ea typeface="Cambria Math" panose="02040503050406030204" pitchFamily="18" charset="0"/>
                        </a:rPr>
                        <m:t>　</m:t>
                      </m:r>
                      <m:r>
                        <a:rPr kumimoji="1" lang="ja-JP" altLang="en-US" sz="1600" i="1" dirty="0" smtClean="0">
                          <a:latin typeface="Cambria Math" panose="02040503050406030204" pitchFamily="18" charset="0"/>
                          <a:ea typeface="Cambria Math" panose="02040503050406030204" pitchFamily="18" charset="0"/>
                        </a:rPr>
                        <m:t>　引張強さ</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r>
                        <a:rPr kumimoji="1" lang="ja-JP" altLang="en-US" sz="1600" b="0" i="1" smtClean="0">
                          <a:latin typeface="Cambria Math" panose="02040503050406030204" pitchFamily="18" charset="0"/>
                          <a:ea typeface="Cambria Math" panose="02040503050406030204" pitchFamily="18" charset="0"/>
                        </a:rPr>
                        <m:t>𝜋</m:t>
                      </m:r>
                      <m:sSup>
                        <m:sSupPr>
                          <m:ctrlPr>
                            <a:rPr kumimoji="1" lang="en-US" altLang="ja-JP" sz="1600" b="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𝑟</m:t>
                          </m:r>
                        </m:e>
                        <m:sup>
                          <m:r>
                            <a:rPr kumimoji="1" lang="en-US" altLang="ja-JP" sz="1600" b="0" i="1" smtClean="0">
                              <a:latin typeface="Cambria Math" panose="02040503050406030204" pitchFamily="18" charset="0"/>
                              <a:ea typeface="Cambria Math" panose="02040503050406030204" pitchFamily="18" charset="0"/>
                            </a:rPr>
                            <m:t>2</m:t>
                          </m:r>
                        </m:sup>
                      </m:sSup>
                      <m:r>
                        <a:rPr kumimoji="1" lang="en-US" altLang="ja-JP" sz="1600" i="1">
                          <a:latin typeface="Cambria Math" panose="02040503050406030204" pitchFamily="18" charset="0"/>
                          <a:ea typeface="Cambria Math" panose="02040503050406030204" pitchFamily="18" charset="0"/>
                        </a:rPr>
                        <m:t>∝</m:t>
                      </m:r>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𝑟</m:t>
                          </m:r>
                        </m:e>
                        <m:sup>
                          <m:r>
                            <a:rPr kumimoji="1" lang="en-US" altLang="ja-JP" sz="1600" i="1">
                              <a:latin typeface="Cambria Math" panose="02040503050406030204" pitchFamily="18" charset="0"/>
                              <a:ea typeface="Cambria Math" panose="02040503050406030204" pitchFamily="18" charset="0"/>
                            </a:rPr>
                            <m:t>2</m:t>
                          </m:r>
                        </m:sup>
                      </m:sSup>
                    </m:oMath>
                  </m:oMathPara>
                </a14:m>
                <a:endParaRPr kumimoji="1" lang="en-US" altLang="ja-JP"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kumimoji="1" lang="ja-JP" altLang="en-US" sz="1600" dirty="0" smtClean="0">
                          <a:latin typeface="Cambria Math" panose="02040503050406030204" pitchFamily="18" charset="0"/>
                          <a:ea typeface="Cambria Math" panose="02040503050406030204" pitchFamily="18" charset="0"/>
                        </a:rPr>
                        <m:t>界面</m:t>
                      </m:r>
                      <m:r>
                        <a:rPr kumimoji="1" lang="ja-JP" altLang="en-US" sz="1600" i="0" dirty="0">
                          <a:latin typeface="Cambria Math" panose="02040503050406030204" pitchFamily="18" charset="0"/>
                          <a:ea typeface="Cambria Math" panose="02040503050406030204" pitchFamily="18" charset="0"/>
                        </a:rPr>
                        <m:t>せん断</m:t>
                      </m:r>
                      <m:r>
                        <m:rPr>
                          <m:nor/>
                        </m:rPr>
                        <a:rPr kumimoji="1" lang="ja-JP" altLang="en-US" sz="1600" dirty="0">
                          <a:ea typeface="Cambria Math" panose="02040503050406030204" pitchFamily="18" charset="0"/>
                        </a:rPr>
                        <m:t>強度</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=2</m:t>
                      </m:r>
                      <m:r>
                        <a:rPr kumimoji="1" lang="ja-JP" altLang="en-US" sz="1600" i="1">
                          <a:latin typeface="Cambria Math" panose="02040503050406030204" pitchFamily="18" charset="0"/>
                          <a:ea typeface="Cambria Math" panose="02040503050406030204" pitchFamily="18" charset="0"/>
                        </a:rPr>
                        <m:t>𝜋</m:t>
                      </m:r>
                      <m:r>
                        <a:rPr kumimoji="1" lang="en-US" altLang="ja-JP" sz="1600" i="1">
                          <a:latin typeface="Cambria Math" panose="02040503050406030204" pitchFamily="18" charset="0"/>
                          <a:ea typeface="Cambria Math" panose="02040503050406030204" pitchFamily="18" charset="0"/>
                        </a:rPr>
                        <m:t>𝑟𝑙</m:t>
                      </m:r>
                      <m:r>
                        <a:rPr kumimoji="1" lang="en-US" altLang="ja-JP" sz="1600" i="1" smtClean="0">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𝑟</m:t>
                      </m:r>
                    </m:oMath>
                  </m:oMathPara>
                </a14:m>
                <a:endParaRPr kumimoji="1" lang="en-US" altLang="ja-JP" sz="1600" dirty="0">
                  <a:latin typeface="+mn-ea"/>
                </a:endParaRPr>
              </a:p>
            </p:txBody>
          </p:sp>
        </mc:Choice>
        <mc:Fallback xmlns="">
          <p:sp>
            <p:nvSpPr>
              <p:cNvPr id="30" name="テキスト ボックス 29">
                <a:extLst>
                  <a:ext uri="{FF2B5EF4-FFF2-40B4-BE49-F238E27FC236}">
                    <a16:creationId xmlns:a16="http://schemas.microsoft.com/office/drawing/2014/main" id="{C7931BEE-EE05-4B87-8BBE-54AF98F56E4B}"/>
                  </a:ext>
                </a:extLst>
              </p:cNvPr>
              <p:cNvSpPr txBox="1">
                <a:spLocks noRot="1" noChangeAspect="1" noMove="1" noResize="1" noEditPoints="1" noAdjustHandles="1" noChangeArrowheads="1" noChangeShapeType="1" noTextEdit="1"/>
              </p:cNvSpPr>
              <p:nvPr/>
            </p:nvSpPr>
            <p:spPr>
              <a:xfrm>
                <a:off x="4681883" y="2061491"/>
                <a:ext cx="3346632" cy="625812"/>
              </a:xfrm>
              <a:prstGeom prst="rect">
                <a:avLst/>
              </a:prstGeom>
              <a:blipFill>
                <a:blip r:embed="rId2"/>
                <a:stretch>
                  <a:fillRect b="-2913"/>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A4942FC5-30E4-42AE-84B6-E92E420A774C}"/>
              </a:ext>
            </a:extLst>
          </p:cNvPr>
          <p:cNvSpPr txBox="1"/>
          <p:nvPr/>
        </p:nvSpPr>
        <p:spPr>
          <a:xfrm>
            <a:off x="3512168" y="2915613"/>
            <a:ext cx="781584"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9659B26C-BF5F-41A9-9B50-402D7B53FE0A}"/>
                  </a:ext>
                </a:extLst>
              </p:cNvPr>
              <p:cNvSpPr txBox="1"/>
              <p:nvPr/>
            </p:nvSpPr>
            <p:spPr>
              <a:xfrm>
                <a:off x="4073542" y="2173375"/>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ea typeface="Cambria Math" panose="02040503050406030204" pitchFamily="18" charset="0"/>
                        </a:rPr>
                        <m:t>𝑙</m:t>
                      </m:r>
                    </m:oMath>
                  </m:oMathPara>
                </a14:m>
                <a:endParaRPr kumimoji="1" lang="en-US" altLang="ja-JP" sz="1600" dirty="0">
                  <a:latin typeface="+mn-ea"/>
                </a:endParaRPr>
              </a:p>
            </p:txBody>
          </p:sp>
        </mc:Choice>
        <mc:Fallback xmlns="">
          <p:sp>
            <p:nvSpPr>
              <p:cNvPr id="32" name="テキスト ボックス 31">
                <a:extLst>
                  <a:ext uri="{FF2B5EF4-FFF2-40B4-BE49-F238E27FC236}">
                    <a16:creationId xmlns:a16="http://schemas.microsoft.com/office/drawing/2014/main" id="{9659B26C-BF5F-41A9-9B50-402D7B53FE0A}"/>
                  </a:ext>
                </a:extLst>
              </p:cNvPr>
              <p:cNvSpPr txBox="1">
                <a:spLocks noRot="1" noChangeAspect="1" noMove="1" noResize="1" noEditPoints="1" noAdjustHandles="1" noChangeArrowheads="1" noChangeShapeType="1" noTextEdit="1"/>
              </p:cNvSpPr>
              <p:nvPr/>
            </p:nvSpPr>
            <p:spPr>
              <a:xfrm>
                <a:off x="4073542" y="2173375"/>
                <a:ext cx="401076" cy="4616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8587FF-43CF-42DF-93E0-1BE2693B5B95}"/>
                  </a:ext>
                </a:extLst>
              </p:cNvPr>
              <p:cNvSpPr txBox="1"/>
              <p:nvPr/>
            </p:nvSpPr>
            <p:spPr>
              <a:xfrm>
                <a:off x="3400989" y="1287596"/>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oMath>
                  </m:oMathPara>
                </a14:m>
                <a:endParaRPr kumimoji="1" lang="en-US" altLang="ja-JP" sz="1600" dirty="0">
                  <a:latin typeface="+mn-ea"/>
                </a:endParaRPr>
              </a:p>
            </p:txBody>
          </p:sp>
        </mc:Choice>
        <mc:Fallback xmlns="">
          <p:sp>
            <p:nvSpPr>
              <p:cNvPr id="33" name="テキスト ボックス 32">
                <a:extLst>
                  <a:ext uri="{FF2B5EF4-FFF2-40B4-BE49-F238E27FC236}">
                    <a16:creationId xmlns:a16="http://schemas.microsoft.com/office/drawing/2014/main" id="{138587FF-43CF-42DF-93E0-1BE2693B5B95}"/>
                  </a:ext>
                </a:extLst>
              </p:cNvPr>
              <p:cNvSpPr txBox="1">
                <a:spLocks noRot="1" noChangeAspect="1" noMove="1" noResize="1" noEditPoints="1" noAdjustHandles="1" noChangeArrowheads="1" noChangeShapeType="1" noTextEdit="1"/>
              </p:cNvSpPr>
              <p:nvPr/>
            </p:nvSpPr>
            <p:spPr>
              <a:xfrm>
                <a:off x="3400989" y="1287596"/>
                <a:ext cx="401076" cy="4616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2EA651-CA02-4745-9146-B0693DB350C4}"/>
                  </a:ext>
                </a:extLst>
              </p:cNvPr>
              <p:cNvSpPr txBox="1"/>
              <p:nvPr/>
            </p:nvSpPr>
            <p:spPr>
              <a:xfrm>
                <a:off x="3182817" y="2010772"/>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oMath>
                  </m:oMathPara>
                </a14:m>
                <a:endParaRPr kumimoji="1" lang="en-US" altLang="ja-JP" sz="1600" dirty="0">
                  <a:latin typeface="+mn-ea"/>
                </a:endParaRPr>
              </a:p>
            </p:txBody>
          </p:sp>
        </mc:Choice>
        <mc:Fallback xmlns="">
          <p:sp>
            <p:nvSpPr>
              <p:cNvPr id="34" name="テキスト ボックス 33">
                <a:extLst>
                  <a:ext uri="{FF2B5EF4-FFF2-40B4-BE49-F238E27FC236}">
                    <a16:creationId xmlns:a16="http://schemas.microsoft.com/office/drawing/2014/main" id="{9F2EA651-CA02-4745-9146-B0693DB350C4}"/>
                  </a:ext>
                </a:extLst>
              </p:cNvPr>
              <p:cNvSpPr txBox="1">
                <a:spLocks noRot="1" noChangeAspect="1" noMove="1" noResize="1" noEditPoints="1" noAdjustHandles="1" noChangeArrowheads="1" noChangeShapeType="1" noTextEdit="1"/>
              </p:cNvSpPr>
              <p:nvPr/>
            </p:nvSpPr>
            <p:spPr>
              <a:xfrm>
                <a:off x="3182817" y="2010772"/>
                <a:ext cx="401076"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37AF3A8-B58B-4310-8892-62489A31AF95}"/>
                  </a:ext>
                </a:extLst>
              </p:cNvPr>
              <p:cNvSpPr txBox="1"/>
              <p:nvPr/>
            </p:nvSpPr>
            <p:spPr>
              <a:xfrm>
                <a:off x="3860772" y="1439491"/>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en-US" altLang="ja-JP" sz="1600" dirty="0">
                  <a:latin typeface="+mn-ea"/>
                </a:endParaRPr>
              </a:p>
            </p:txBody>
          </p:sp>
        </mc:Choice>
        <mc:Fallback xmlns="">
          <p:sp>
            <p:nvSpPr>
              <p:cNvPr id="35" name="テキスト ボックス 34">
                <a:extLst>
                  <a:ext uri="{FF2B5EF4-FFF2-40B4-BE49-F238E27FC236}">
                    <a16:creationId xmlns:a16="http://schemas.microsoft.com/office/drawing/2014/main" id="{037AF3A8-B58B-4310-8892-62489A31AF95}"/>
                  </a:ext>
                </a:extLst>
              </p:cNvPr>
              <p:cNvSpPr txBox="1">
                <a:spLocks noRot="1" noChangeAspect="1" noMove="1" noResize="1" noEditPoints="1" noAdjustHandles="1" noChangeArrowheads="1" noChangeShapeType="1" noTextEdit="1"/>
              </p:cNvSpPr>
              <p:nvPr/>
            </p:nvSpPr>
            <p:spPr>
              <a:xfrm>
                <a:off x="3860772" y="1439491"/>
                <a:ext cx="401076" cy="461665"/>
              </a:xfrm>
              <a:prstGeom prst="rect">
                <a:avLst/>
              </a:prstGeom>
              <a:blipFill>
                <a:blip r:embed="rId6"/>
                <a:stretch>
                  <a:fillRect/>
                </a:stretch>
              </a:blipFill>
            </p:spPr>
            <p:txBody>
              <a:bodyPr/>
              <a:lstStyle/>
              <a:p>
                <a:r>
                  <a:rPr lang="ja-JP" altLang="en-US">
                    <a:noFill/>
                  </a:rPr>
                  <a:t> </a:t>
                </a:r>
              </a:p>
            </p:txBody>
          </p:sp>
        </mc:Fallback>
      </mc:AlternateContent>
      <p:cxnSp>
        <p:nvCxnSpPr>
          <p:cNvPr id="37" name="直線コネクタ 36">
            <a:extLst>
              <a:ext uri="{FF2B5EF4-FFF2-40B4-BE49-F238E27FC236}">
                <a16:creationId xmlns:a16="http://schemas.microsoft.com/office/drawing/2014/main" id="{847E3D5D-9DB0-40B8-95A7-B2F8F73BE38B}"/>
              </a:ext>
            </a:extLst>
          </p:cNvPr>
          <p:cNvCxnSpPr/>
          <p:nvPr/>
        </p:nvCxnSpPr>
        <p:spPr>
          <a:xfrm>
            <a:off x="3695308" y="1662401"/>
            <a:ext cx="149512" cy="199000"/>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93C72714-5892-4B75-8611-D0928240B1B8}"/>
              </a:ext>
            </a:extLst>
          </p:cNvPr>
          <p:cNvCxnSpPr>
            <a:cxnSpLocks/>
          </p:cNvCxnSpPr>
          <p:nvPr/>
        </p:nvCxnSpPr>
        <p:spPr>
          <a:xfrm>
            <a:off x="3510063" y="2374397"/>
            <a:ext cx="243293" cy="196080"/>
          </a:xfrm>
          <a:prstGeom prst="line">
            <a:avLst/>
          </a:prstGeom>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B3319DEC-6A4D-412E-AC9D-55CB7BA75944}"/>
              </a:ext>
            </a:extLst>
          </p:cNvPr>
          <p:cNvSpPr txBox="1"/>
          <p:nvPr/>
        </p:nvSpPr>
        <p:spPr>
          <a:xfrm>
            <a:off x="6459624" y="5138889"/>
            <a:ext cx="2005046" cy="584775"/>
          </a:xfrm>
          <a:prstGeom prst="rect">
            <a:avLst/>
          </a:prstGeom>
          <a:noFill/>
        </p:spPr>
        <p:txBody>
          <a:bodyPr wrap="square" rtlCol="0">
            <a:spAutoFit/>
          </a:bodyPr>
          <a:lstStyle/>
          <a:p>
            <a:r>
              <a:rPr kumimoji="1" lang="ja-JP" altLang="en-US" sz="1600" dirty="0">
                <a:latin typeface="+mn-ea"/>
              </a:rPr>
              <a:t>断面積は等しい</a:t>
            </a:r>
            <a:endParaRPr kumimoji="1" lang="en-US" altLang="ja-JP" sz="1600" dirty="0">
              <a:latin typeface="+mn-ea"/>
            </a:endParaRPr>
          </a:p>
          <a:p>
            <a:r>
              <a:rPr kumimoji="1" lang="ja-JP" altLang="en-US" sz="1600" dirty="0">
                <a:latin typeface="+mn-ea"/>
              </a:rPr>
              <a:t>表面積は</a:t>
            </a:r>
            <a:r>
              <a:rPr kumimoji="1" lang="en-US" altLang="ja-JP" sz="1600" dirty="0">
                <a:latin typeface="+mn-ea"/>
              </a:rPr>
              <a:t>R/r </a:t>
            </a:r>
            <a:r>
              <a:rPr kumimoji="1" lang="ja-JP" altLang="en-US" sz="1600" dirty="0">
                <a:latin typeface="+mn-ea"/>
              </a:rPr>
              <a:t>倍</a:t>
            </a:r>
            <a:endParaRPr kumimoji="1" lang="en-US" altLang="ja-JP" sz="1600" dirty="0">
              <a:latin typeface="+mn-ea"/>
            </a:endParaRPr>
          </a:p>
        </p:txBody>
      </p:sp>
      <p:sp>
        <p:nvSpPr>
          <p:cNvPr id="43" name="直方体 42">
            <a:extLst>
              <a:ext uri="{FF2B5EF4-FFF2-40B4-BE49-F238E27FC236}">
                <a16:creationId xmlns:a16="http://schemas.microsoft.com/office/drawing/2014/main" id="{6B5127A6-2297-45B6-A9F7-2079E3517A5F}"/>
              </a:ext>
            </a:extLst>
          </p:cNvPr>
          <p:cNvSpPr/>
          <p:nvPr/>
        </p:nvSpPr>
        <p:spPr>
          <a:xfrm>
            <a:off x="1218679" y="1979528"/>
            <a:ext cx="1425020" cy="1017463"/>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2" name="円柱 41">
            <a:extLst>
              <a:ext uri="{FF2B5EF4-FFF2-40B4-BE49-F238E27FC236}">
                <a16:creationId xmlns:a16="http://schemas.microsoft.com/office/drawing/2014/main" id="{B956D6B1-E7D4-4A0A-9B2F-75318E96CD0D}"/>
              </a:ext>
            </a:extLst>
          </p:cNvPr>
          <p:cNvSpPr/>
          <p:nvPr/>
        </p:nvSpPr>
        <p:spPr>
          <a:xfrm>
            <a:off x="1842936" y="1642083"/>
            <a:ext cx="143978" cy="491597"/>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01A73FE-47B8-4D7E-ADB4-18F27620955E}"/>
              </a:ext>
            </a:extLst>
          </p:cNvPr>
          <p:cNvSpPr txBox="1"/>
          <p:nvPr/>
        </p:nvSpPr>
        <p:spPr>
          <a:xfrm>
            <a:off x="1202415" y="2966258"/>
            <a:ext cx="1425020" cy="427168"/>
          </a:xfrm>
          <a:prstGeom prst="rect">
            <a:avLst/>
          </a:prstGeom>
          <a:noFill/>
        </p:spPr>
        <p:txBody>
          <a:bodyPr wrap="square" rtlCol="0">
            <a:spAutoFit/>
          </a:bodyPr>
          <a:lstStyle/>
          <a:p>
            <a:pPr>
              <a:lnSpc>
                <a:spcPct val="150000"/>
              </a:lnSpc>
            </a:pPr>
            <a:r>
              <a:rPr kumimoji="1" lang="ja-JP" altLang="en-US" sz="1600" dirty="0">
                <a:latin typeface="+mn-ea"/>
              </a:rPr>
              <a:t>引き抜き試験</a:t>
            </a:r>
            <a:endParaRPr kumimoji="1" lang="en-US" altLang="ja-JP" sz="1600" dirty="0">
              <a:latin typeface="+mn-ea"/>
            </a:endParaRPr>
          </a:p>
        </p:txBody>
      </p:sp>
      <p:sp>
        <p:nvSpPr>
          <p:cNvPr id="45" name="テキスト ボックス 44">
            <a:extLst>
              <a:ext uri="{FF2B5EF4-FFF2-40B4-BE49-F238E27FC236}">
                <a16:creationId xmlns:a16="http://schemas.microsoft.com/office/drawing/2014/main" id="{FA77FD8C-F209-43A6-9BD8-DB860341F03D}"/>
              </a:ext>
            </a:extLst>
          </p:cNvPr>
          <p:cNvSpPr txBox="1"/>
          <p:nvPr/>
        </p:nvSpPr>
        <p:spPr>
          <a:xfrm>
            <a:off x="2074135" y="1416355"/>
            <a:ext cx="731260"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p:sp>
        <p:nvSpPr>
          <p:cNvPr id="46" name="テキスト ボックス 45">
            <a:extLst>
              <a:ext uri="{FF2B5EF4-FFF2-40B4-BE49-F238E27FC236}">
                <a16:creationId xmlns:a16="http://schemas.microsoft.com/office/drawing/2014/main" id="{C12C0598-A47C-44F4-9298-7023BE71B08B}"/>
              </a:ext>
            </a:extLst>
          </p:cNvPr>
          <p:cNvSpPr txBox="1"/>
          <p:nvPr/>
        </p:nvSpPr>
        <p:spPr>
          <a:xfrm>
            <a:off x="763303" y="1436943"/>
            <a:ext cx="1010108" cy="427168"/>
          </a:xfrm>
          <a:prstGeom prst="rect">
            <a:avLst/>
          </a:prstGeom>
          <a:noFill/>
        </p:spPr>
        <p:txBody>
          <a:bodyPr wrap="square" rtlCol="0">
            <a:spAutoFit/>
          </a:bodyPr>
          <a:lstStyle/>
          <a:p>
            <a:pPr>
              <a:lnSpc>
                <a:spcPct val="150000"/>
              </a:lnSpc>
            </a:pPr>
            <a:r>
              <a:rPr kumimoji="1" lang="ja-JP" altLang="en-US" sz="1600" dirty="0">
                <a:latin typeface="+mn-ea"/>
              </a:rPr>
              <a:t>モルタル</a:t>
            </a:r>
            <a:endParaRPr kumimoji="1" lang="en-US" altLang="ja-JP" sz="1600" dirty="0">
              <a:latin typeface="+mn-ea"/>
            </a:endParaRPr>
          </a:p>
        </p:txBody>
      </p:sp>
      <p:cxnSp>
        <p:nvCxnSpPr>
          <p:cNvPr id="47" name="直線コネクタ 46">
            <a:extLst>
              <a:ext uri="{FF2B5EF4-FFF2-40B4-BE49-F238E27FC236}">
                <a16:creationId xmlns:a16="http://schemas.microsoft.com/office/drawing/2014/main" id="{99D683FE-EB53-40D6-BFC5-64AAC5DEEC53}"/>
              </a:ext>
            </a:extLst>
          </p:cNvPr>
          <p:cNvCxnSpPr>
            <a:cxnSpLocks/>
          </p:cNvCxnSpPr>
          <p:nvPr/>
        </p:nvCxnSpPr>
        <p:spPr>
          <a:xfrm>
            <a:off x="1203919" y="1836110"/>
            <a:ext cx="355362" cy="273143"/>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A1DEA643-CE15-45BF-A7B2-F960AFDC23EE}"/>
              </a:ext>
            </a:extLst>
          </p:cNvPr>
          <p:cNvCxnSpPr>
            <a:cxnSpLocks/>
          </p:cNvCxnSpPr>
          <p:nvPr/>
        </p:nvCxnSpPr>
        <p:spPr>
          <a:xfrm flipV="1">
            <a:off x="1983549" y="1724616"/>
            <a:ext cx="137233" cy="198196"/>
          </a:xfrm>
          <a:prstGeom prst="line">
            <a:avLst/>
          </a:prstGeom>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F69867C8-59AD-47AD-A798-87D2ADFA661E}"/>
              </a:ext>
            </a:extLst>
          </p:cNvPr>
          <p:cNvCxnSpPr>
            <a:cxnSpLocks/>
          </p:cNvCxnSpPr>
          <p:nvPr/>
        </p:nvCxnSpPr>
        <p:spPr>
          <a:xfrm flipV="1">
            <a:off x="1963171" y="1333508"/>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14D97356-C7E8-46C9-8587-F295A58DBFF2}"/>
              </a:ext>
            </a:extLst>
          </p:cNvPr>
          <p:cNvCxnSpPr>
            <a:cxnSpLocks/>
          </p:cNvCxnSpPr>
          <p:nvPr/>
        </p:nvCxnSpPr>
        <p:spPr>
          <a:xfrm flipV="1">
            <a:off x="1848020" y="1333514"/>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 name="楕円 1">
            <a:extLst>
              <a:ext uri="{FF2B5EF4-FFF2-40B4-BE49-F238E27FC236}">
                <a16:creationId xmlns:a16="http://schemas.microsoft.com/office/drawing/2014/main" id="{0646EC9C-76AE-4F9A-BB82-443910F4182A}"/>
              </a:ext>
            </a:extLst>
          </p:cNvPr>
          <p:cNvSpPr/>
          <p:nvPr/>
        </p:nvSpPr>
        <p:spPr>
          <a:xfrm>
            <a:off x="1139793" y="4851545"/>
            <a:ext cx="1221883" cy="1236563"/>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BA62D6F-0C3C-4E86-B232-A10E1134CA70}"/>
              </a:ext>
            </a:extLst>
          </p:cNvPr>
          <p:cNvSpPr txBox="1"/>
          <p:nvPr/>
        </p:nvSpPr>
        <p:spPr>
          <a:xfrm>
            <a:off x="943450" y="4362796"/>
            <a:ext cx="2280810" cy="338554"/>
          </a:xfrm>
          <a:prstGeom prst="rect">
            <a:avLst/>
          </a:prstGeom>
          <a:noFill/>
        </p:spPr>
        <p:txBody>
          <a:bodyPr wrap="square" rtlCol="0">
            <a:spAutoFit/>
          </a:bodyPr>
          <a:lstStyle/>
          <a:p>
            <a:r>
              <a:rPr kumimoji="1" lang="ja-JP" altLang="en-US" sz="1600" dirty="0">
                <a:latin typeface="+mn-ea"/>
              </a:rPr>
              <a:t>半径</a:t>
            </a:r>
            <a:r>
              <a:rPr kumimoji="1" lang="en-US" altLang="ja-JP" sz="1600" dirty="0">
                <a:latin typeface="+mn-ea"/>
              </a:rPr>
              <a:t>R</a:t>
            </a:r>
            <a:r>
              <a:rPr kumimoji="1" lang="ja-JP" altLang="en-US" sz="1600" dirty="0">
                <a:latin typeface="+mn-ea"/>
              </a:rPr>
              <a:t>の</a:t>
            </a:r>
            <a:r>
              <a:rPr kumimoji="1" lang="en-US" altLang="ja-JP" sz="1600" dirty="0">
                <a:latin typeface="+mn-ea"/>
              </a:rPr>
              <a:t>CFRP1</a:t>
            </a:r>
            <a:r>
              <a:rPr kumimoji="1" lang="ja-JP" altLang="en-US" sz="1600" dirty="0">
                <a:latin typeface="+mn-ea"/>
              </a:rPr>
              <a:t>本</a:t>
            </a:r>
          </a:p>
        </p:txBody>
      </p:sp>
      <p:sp>
        <p:nvSpPr>
          <p:cNvPr id="36" name="楕円 35">
            <a:extLst>
              <a:ext uri="{FF2B5EF4-FFF2-40B4-BE49-F238E27FC236}">
                <a16:creationId xmlns:a16="http://schemas.microsoft.com/office/drawing/2014/main" id="{F43B9E88-DF89-4A10-8EC6-69928EC4A2E2}"/>
              </a:ext>
            </a:extLst>
          </p:cNvPr>
          <p:cNvSpPr/>
          <p:nvPr/>
        </p:nvSpPr>
        <p:spPr>
          <a:xfrm>
            <a:off x="3987828" y="491546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D2E882C9-BB0C-440C-B30E-ED80AED88E95}"/>
              </a:ext>
            </a:extLst>
          </p:cNvPr>
          <p:cNvSpPr/>
          <p:nvPr/>
        </p:nvSpPr>
        <p:spPr>
          <a:xfrm>
            <a:off x="4259933" y="507341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AF552-209F-43BF-A3CA-840F7527B884}"/>
              </a:ext>
            </a:extLst>
          </p:cNvPr>
          <p:cNvSpPr/>
          <p:nvPr/>
        </p:nvSpPr>
        <p:spPr>
          <a:xfrm>
            <a:off x="4139693" y="530959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E74E697-F315-47EB-A39E-91837026F29B}"/>
              </a:ext>
            </a:extLst>
          </p:cNvPr>
          <p:cNvSpPr/>
          <p:nvPr/>
        </p:nvSpPr>
        <p:spPr>
          <a:xfrm>
            <a:off x="4445028" y="537266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832D630C-23E6-4877-AAB0-C9A1D613EDCA}"/>
              </a:ext>
            </a:extLst>
          </p:cNvPr>
          <p:cNvSpPr/>
          <p:nvPr/>
        </p:nvSpPr>
        <p:spPr>
          <a:xfrm>
            <a:off x="3809605" y="518112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C730A9D7-99FF-4147-9603-2921AA293AB1}"/>
              </a:ext>
            </a:extLst>
          </p:cNvPr>
          <p:cNvSpPr/>
          <p:nvPr/>
        </p:nvSpPr>
        <p:spPr>
          <a:xfrm>
            <a:off x="4572000" y="507341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33AA6570-9921-4EF0-B172-7EF3F65938D1}"/>
              </a:ext>
            </a:extLst>
          </p:cNvPr>
          <p:cNvSpPr/>
          <p:nvPr/>
        </p:nvSpPr>
        <p:spPr>
          <a:xfrm>
            <a:off x="4371677" y="478384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8953DD6D-9AAD-4E42-B987-5ABA950D53ED}"/>
              </a:ext>
            </a:extLst>
          </p:cNvPr>
          <p:cNvSpPr/>
          <p:nvPr/>
        </p:nvSpPr>
        <p:spPr>
          <a:xfrm>
            <a:off x="4115297" y="558922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4DC6980B-A922-4B34-A5A8-87797D8161C8}"/>
              </a:ext>
            </a:extLst>
          </p:cNvPr>
          <p:cNvSpPr/>
          <p:nvPr/>
        </p:nvSpPr>
        <p:spPr>
          <a:xfrm>
            <a:off x="4737114" y="5469827"/>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33522C44-29AB-4C3E-AC05-43986D5D9AFC}"/>
              </a:ext>
            </a:extLst>
          </p:cNvPr>
          <p:cNvSpPr/>
          <p:nvPr/>
        </p:nvSpPr>
        <p:spPr>
          <a:xfrm>
            <a:off x="3897675" y="5431277"/>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33C824-0E0A-4994-918D-84D7ED67850E}"/>
              </a:ext>
            </a:extLst>
          </p:cNvPr>
          <p:cNvSpPr/>
          <p:nvPr/>
        </p:nvSpPr>
        <p:spPr>
          <a:xfrm>
            <a:off x="4364838" y="566222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8AB6083B-2E6D-4543-B02F-582DAB14A168}"/>
              </a:ext>
            </a:extLst>
          </p:cNvPr>
          <p:cNvSpPr/>
          <p:nvPr/>
        </p:nvSpPr>
        <p:spPr>
          <a:xfrm>
            <a:off x="4690403" y="575148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6B89C8ED-EECE-46F0-B7AA-EEBCFCEE4D31}"/>
              </a:ext>
            </a:extLst>
          </p:cNvPr>
          <p:cNvSpPr/>
          <p:nvPr/>
        </p:nvSpPr>
        <p:spPr>
          <a:xfrm>
            <a:off x="4922200" y="482524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83165523-7337-4A97-86AD-A7CBC74AD8B5}"/>
              </a:ext>
            </a:extLst>
          </p:cNvPr>
          <p:cNvSpPr/>
          <p:nvPr/>
        </p:nvSpPr>
        <p:spPr>
          <a:xfrm>
            <a:off x="3853013" y="5717249"/>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26D56ECC-8BE4-448B-B643-C4F76EDDE4EB}"/>
              </a:ext>
            </a:extLst>
          </p:cNvPr>
          <p:cNvSpPr/>
          <p:nvPr/>
        </p:nvSpPr>
        <p:spPr>
          <a:xfrm>
            <a:off x="4094532" y="5897303"/>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1EEBE622-52FC-4A90-AB89-82C40811C194}"/>
              </a:ext>
            </a:extLst>
          </p:cNvPr>
          <p:cNvSpPr/>
          <p:nvPr/>
        </p:nvSpPr>
        <p:spPr>
          <a:xfrm>
            <a:off x="4420097" y="5925830"/>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FE215517-642B-421A-BBF7-6EAFEDDDBE3D}"/>
              </a:ext>
            </a:extLst>
          </p:cNvPr>
          <p:cNvSpPr/>
          <p:nvPr/>
        </p:nvSpPr>
        <p:spPr>
          <a:xfrm>
            <a:off x="4660544" y="474270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55FEDCDD-F47E-40B6-ACC0-EF9A841D16B9}"/>
              </a:ext>
            </a:extLst>
          </p:cNvPr>
          <p:cNvSpPr/>
          <p:nvPr/>
        </p:nvSpPr>
        <p:spPr>
          <a:xfrm>
            <a:off x="5091213" y="538886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AF39F0DF-E16D-41FD-839F-81FA22DB8571}"/>
              </a:ext>
            </a:extLst>
          </p:cNvPr>
          <p:cNvSpPr/>
          <p:nvPr/>
        </p:nvSpPr>
        <p:spPr>
          <a:xfrm>
            <a:off x="4846997" y="515941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6496A66D-A641-4CE8-AC2F-962EC3A7E5B5}"/>
              </a:ext>
            </a:extLst>
          </p:cNvPr>
          <p:cNvSpPr/>
          <p:nvPr/>
        </p:nvSpPr>
        <p:spPr>
          <a:xfrm>
            <a:off x="4990493" y="569483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EA00EED4-45F2-40C7-BC50-2A14E153729C}"/>
              </a:ext>
            </a:extLst>
          </p:cNvPr>
          <p:cNvSpPr/>
          <p:nvPr/>
        </p:nvSpPr>
        <p:spPr>
          <a:xfrm>
            <a:off x="4880609" y="595573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596EFF6A-128D-484A-B0A5-FE14DC8230C6}"/>
              </a:ext>
            </a:extLst>
          </p:cNvPr>
          <p:cNvSpPr/>
          <p:nvPr/>
        </p:nvSpPr>
        <p:spPr>
          <a:xfrm>
            <a:off x="5125965" y="504821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F800042-8736-4C51-819B-B378C044137E}"/>
              </a:ext>
            </a:extLst>
          </p:cNvPr>
          <p:cNvSpPr txBox="1"/>
          <p:nvPr/>
        </p:nvSpPr>
        <p:spPr>
          <a:xfrm>
            <a:off x="3671662" y="4356951"/>
            <a:ext cx="2280810" cy="338554"/>
          </a:xfrm>
          <a:prstGeom prst="rect">
            <a:avLst/>
          </a:prstGeom>
          <a:noFill/>
        </p:spPr>
        <p:txBody>
          <a:bodyPr wrap="square" rtlCol="0">
            <a:spAutoFit/>
          </a:bodyPr>
          <a:lstStyle/>
          <a:p>
            <a:r>
              <a:rPr kumimoji="1" lang="ja-JP" altLang="en-US" sz="1600" dirty="0">
                <a:latin typeface="+mn-ea"/>
              </a:rPr>
              <a:t>半径</a:t>
            </a:r>
            <a:r>
              <a:rPr kumimoji="1" lang="en-US" altLang="ja-JP" sz="1600" dirty="0">
                <a:latin typeface="+mn-ea"/>
              </a:rPr>
              <a:t>r</a:t>
            </a:r>
            <a:r>
              <a:rPr kumimoji="1" lang="ja-JP" altLang="en-US" sz="1600" dirty="0">
                <a:latin typeface="+mn-ea"/>
              </a:rPr>
              <a:t>の</a:t>
            </a:r>
            <a:r>
              <a:rPr kumimoji="1" lang="en-US" altLang="ja-JP" sz="1600" dirty="0">
                <a:latin typeface="+mn-ea"/>
              </a:rPr>
              <a:t>CFRP n</a:t>
            </a:r>
            <a:r>
              <a:rPr kumimoji="1" lang="ja-JP" altLang="en-US" sz="1600" dirty="0">
                <a:latin typeface="+mn-ea"/>
              </a:rPr>
              <a:t>本</a:t>
            </a:r>
          </a:p>
        </p:txBody>
      </p:sp>
      <p:sp>
        <p:nvSpPr>
          <p:cNvPr id="73" name="テキスト ボックス 72">
            <a:extLst>
              <a:ext uri="{FF2B5EF4-FFF2-40B4-BE49-F238E27FC236}">
                <a16:creationId xmlns:a16="http://schemas.microsoft.com/office/drawing/2014/main" id="{F5C5A249-4808-4774-9278-5C99A271CAD0}"/>
              </a:ext>
            </a:extLst>
          </p:cNvPr>
          <p:cNvSpPr txBox="1"/>
          <p:nvPr/>
        </p:nvSpPr>
        <p:spPr>
          <a:xfrm>
            <a:off x="4823144" y="2769536"/>
            <a:ext cx="3823110" cy="276999"/>
          </a:xfrm>
          <a:prstGeom prst="rect">
            <a:avLst/>
          </a:prstGeom>
          <a:noFill/>
        </p:spPr>
        <p:txBody>
          <a:bodyPr wrap="square">
            <a:spAutoFit/>
          </a:bodyPr>
          <a:lstStyle/>
          <a:p>
            <a:r>
              <a:rPr lang="ja-JP" altLang="en-US" sz="1200" dirty="0">
                <a:hlinkClick r:id="rId7"/>
              </a:rPr>
              <a:t>http://www.nissan-arc.co.jp/service/006_F085.html</a:t>
            </a:r>
            <a:r>
              <a:rPr lang="ja-JP" altLang="en-US" sz="1200" dirty="0"/>
              <a:t>　</a:t>
            </a:r>
          </a:p>
        </p:txBody>
      </p:sp>
    </p:spTree>
    <p:extLst>
      <p:ext uri="{BB962C8B-B14F-4D97-AF65-F5344CB8AC3E}">
        <p14:creationId xmlns:p14="http://schemas.microsoft.com/office/powerpoint/2010/main" val="1726411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現状の課題点に対する解決方法（予想）</a:t>
            </a:r>
          </a:p>
        </p:txBody>
      </p:sp>
      <p:sp>
        <p:nvSpPr>
          <p:cNvPr id="9" name="テキスト ボックス 8">
            <a:extLst>
              <a:ext uri="{FF2B5EF4-FFF2-40B4-BE49-F238E27FC236}">
                <a16:creationId xmlns:a16="http://schemas.microsoft.com/office/drawing/2014/main" id="{F7A11CB1-C7C7-4623-AA36-FDD441E62B0E}"/>
              </a:ext>
            </a:extLst>
          </p:cNvPr>
          <p:cNvSpPr txBox="1"/>
          <p:nvPr/>
        </p:nvSpPr>
        <p:spPr>
          <a:xfrm>
            <a:off x="587634" y="914037"/>
            <a:ext cx="8143661" cy="2308324"/>
          </a:xfrm>
          <a:prstGeom prst="rect">
            <a:avLst/>
          </a:prstGeom>
          <a:noFill/>
        </p:spPr>
        <p:txBody>
          <a:bodyPr wrap="square" rtlCol="0">
            <a:spAutoFit/>
          </a:bodyPr>
          <a:lstStyle/>
          <a:p>
            <a:r>
              <a:rPr kumimoji="1" lang="en-US" altLang="ja-JP" sz="1600" dirty="0">
                <a:latin typeface="+mn-ea"/>
              </a:rPr>
              <a:t>1.</a:t>
            </a:r>
            <a:r>
              <a:rPr kumimoji="1" lang="ja-JP" altLang="en-US" sz="1600" dirty="0">
                <a:latin typeface="+mn-ea"/>
              </a:rPr>
              <a:t>　埋め込まれた</a:t>
            </a:r>
            <a:r>
              <a:rPr kumimoji="1" lang="en-US" altLang="ja-JP" sz="1600" dirty="0">
                <a:latin typeface="+mn-ea"/>
              </a:rPr>
              <a:t>CFRP</a:t>
            </a:r>
            <a:r>
              <a:rPr kumimoji="1" lang="ja-JP" altLang="en-US" sz="1600" dirty="0">
                <a:latin typeface="+mn-ea"/>
              </a:rPr>
              <a:t>の配置の偏りにより強度が低くなる可能性がある</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ja-JP" altLang="en-US" sz="1600" dirty="0">
                <a:solidFill>
                  <a:srgbClr val="FF0000"/>
                </a:solidFill>
                <a:latin typeface="+mn-ea"/>
              </a:rPr>
              <a:t>穴内部の繊維の偏りをなくすように配置し，強度の低下を緩和させる．</a:t>
            </a:r>
            <a:endParaRPr kumimoji="1" lang="en-US" altLang="ja-JP" sz="1600" dirty="0">
              <a:solidFill>
                <a:srgbClr val="FF0000"/>
              </a:solidFill>
              <a:latin typeface="+mn-ea"/>
            </a:endParaRPr>
          </a:p>
          <a:p>
            <a:endParaRPr kumimoji="1" lang="en-US" altLang="ja-JP" sz="1600" dirty="0">
              <a:latin typeface="+mn-ea"/>
            </a:endParaRPr>
          </a:p>
          <a:p>
            <a:r>
              <a:rPr kumimoji="1" lang="en-US" altLang="ja-JP" sz="1600" dirty="0">
                <a:latin typeface="+mn-ea"/>
              </a:rPr>
              <a:t>2.</a:t>
            </a:r>
            <a:r>
              <a:rPr kumimoji="1" lang="ja-JP" altLang="en-US" sz="1600" dirty="0">
                <a:latin typeface="+mn-ea"/>
              </a:rPr>
              <a:t>　建設用</a:t>
            </a:r>
            <a:r>
              <a:rPr kumimoji="1" lang="en-US" altLang="ja-JP" sz="1600" dirty="0">
                <a:latin typeface="+mn-ea"/>
              </a:rPr>
              <a:t>3D</a:t>
            </a:r>
            <a:r>
              <a:rPr kumimoji="1" lang="ja-JP" altLang="en-US" sz="1600" dirty="0">
                <a:latin typeface="+mn-ea"/>
              </a:rPr>
              <a:t>プリンターでは引張強さだけでなく，剪断応力も考慮する必要がある</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ja-JP" altLang="en-US" sz="1600" dirty="0">
                <a:solidFill>
                  <a:srgbClr val="FF0000"/>
                </a:solidFill>
                <a:latin typeface="+mn-ea"/>
              </a:rPr>
              <a:t>斜め方向にも繊維が配置させるように繊維を埋め込む必要がある．</a:t>
            </a:r>
            <a:endParaRPr kumimoji="1" lang="en-US" altLang="ja-JP" sz="1600" dirty="0">
              <a:latin typeface="+mn-ea"/>
            </a:endParaRPr>
          </a:p>
          <a:p>
            <a:endParaRPr kumimoji="1" lang="en-US" altLang="ja-JP" sz="1600" dirty="0">
              <a:latin typeface="+mn-ea"/>
            </a:endParaRPr>
          </a:p>
          <a:p>
            <a:r>
              <a:rPr kumimoji="1" lang="en-US" altLang="ja-JP" sz="1600" dirty="0">
                <a:latin typeface="+mn-ea"/>
              </a:rPr>
              <a:t>3.</a:t>
            </a:r>
            <a:r>
              <a:rPr kumimoji="1" lang="ja-JP" altLang="en-US" sz="1600" dirty="0">
                <a:latin typeface="+mn-ea"/>
              </a:rPr>
              <a:t>　</a:t>
            </a:r>
            <a:r>
              <a:rPr kumimoji="1" lang="en-US" altLang="ja-JP" sz="1600" dirty="0">
                <a:latin typeface="+mn-ea"/>
              </a:rPr>
              <a:t>CFRP</a:t>
            </a:r>
            <a:r>
              <a:rPr kumimoji="1" lang="ja-JP" altLang="en-US" sz="1600" dirty="0">
                <a:latin typeface="+mn-ea"/>
              </a:rPr>
              <a:t>とモルタルの接着が弱く，</a:t>
            </a:r>
            <a:r>
              <a:rPr kumimoji="1" lang="en-US" altLang="ja-JP" sz="1600" dirty="0">
                <a:latin typeface="+mn-ea"/>
              </a:rPr>
              <a:t>CFRP</a:t>
            </a:r>
            <a:r>
              <a:rPr kumimoji="1" lang="ja-JP" altLang="en-US" sz="1600" dirty="0">
                <a:latin typeface="+mn-ea"/>
              </a:rPr>
              <a:t>の強度が十分に効いてこない．</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en-US" altLang="ja-JP" sz="1600" dirty="0">
                <a:solidFill>
                  <a:srgbClr val="FF0000"/>
                </a:solidFill>
                <a:latin typeface="+mn-ea"/>
              </a:rPr>
              <a:t>CFRP</a:t>
            </a:r>
            <a:r>
              <a:rPr kumimoji="1" lang="ja-JP" altLang="en-US" sz="1600" dirty="0">
                <a:solidFill>
                  <a:srgbClr val="FF0000"/>
                </a:solidFill>
                <a:latin typeface="+mn-ea"/>
              </a:rPr>
              <a:t>の径を小さくし</a:t>
            </a:r>
            <a:r>
              <a:rPr kumimoji="1" lang="en-US" altLang="ja-JP" sz="1600" dirty="0">
                <a:solidFill>
                  <a:srgbClr val="FF0000"/>
                </a:solidFill>
                <a:latin typeface="+mn-ea"/>
              </a:rPr>
              <a:t>CFRP</a:t>
            </a:r>
            <a:r>
              <a:rPr kumimoji="1" lang="ja-JP" altLang="en-US" sz="1600" dirty="0">
                <a:solidFill>
                  <a:srgbClr val="FF0000"/>
                </a:solidFill>
                <a:latin typeface="+mn-ea"/>
              </a:rPr>
              <a:t>を複数本埋め込むことで，断面積をそのままに</a:t>
            </a:r>
            <a:endParaRPr kumimoji="1" lang="en-US" altLang="ja-JP" sz="1600" dirty="0">
              <a:solidFill>
                <a:srgbClr val="FF0000"/>
              </a:solidFill>
              <a:latin typeface="+mn-ea"/>
            </a:endParaRPr>
          </a:p>
          <a:p>
            <a:r>
              <a:rPr kumimoji="1" lang="ja-JP" altLang="en-US" sz="1600" dirty="0">
                <a:solidFill>
                  <a:srgbClr val="FF0000"/>
                </a:solidFill>
                <a:latin typeface="+mn-ea"/>
              </a:rPr>
              <a:t>　　　　 界面の表面積を増やす．</a:t>
            </a:r>
            <a:endParaRPr kumimoji="1" lang="en-US" altLang="ja-JP" sz="1600" dirty="0">
              <a:solidFill>
                <a:srgbClr val="FF0000"/>
              </a:solidFill>
              <a:latin typeface="+mn-ea"/>
            </a:endParaRPr>
          </a:p>
        </p:txBody>
      </p:sp>
      <p:grpSp>
        <p:nvGrpSpPr>
          <p:cNvPr id="40" name="グループ化 39">
            <a:extLst>
              <a:ext uri="{FF2B5EF4-FFF2-40B4-BE49-F238E27FC236}">
                <a16:creationId xmlns:a16="http://schemas.microsoft.com/office/drawing/2014/main" id="{ED36EE1C-97FF-496A-845B-AA3ACFD542A4}"/>
              </a:ext>
            </a:extLst>
          </p:cNvPr>
          <p:cNvGrpSpPr/>
          <p:nvPr/>
        </p:nvGrpSpPr>
        <p:grpSpPr>
          <a:xfrm>
            <a:off x="2665423" y="5168390"/>
            <a:ext cx="1593175" cy="1020555"/>
            <a:chOff x="906254" y="4296694"/>
            <a:chExt cx="2565825" cy="1643614"/>
          </a:xfrm>
        </p:grpSpPr>
        <p:grpSp>
          <p:nvGrpSpPr>
            <p:cNvPr id="3" name="グループ化 2">
              <a:extLst>
                <a:ext uri="{FF2B5EF4-FFF2-40B4-BE49-F238E27FC236}">
                  <a16:creationId xmlns:a16="http://schemas.microsoft.com/office/drawing/2014/main" id="{4F16D599-7A44-4DE2-BA95-B163F393999C}"/>
                </a:ext>
              </a:extLst>
            </p:cNvPr>
            <p:cNvGrpSpPr/>
            <p:nvPr/>
          </p:nvGrpSpPr>
          <p:grpSpPr>
            <a:xfrm>
              <a:off x="906254" y="4296694"/>
              <a:ext cx="2565825" cy="1643614"/>
              <a:chOff x="1022882" y="4296694"/>
              <a:chExt cx="2332568" cy="1643614"/>
            </a:xfrm>
          </p:grpSpPr>
          <p:grpSp>
            <p:nvGrpSpPr>
              <p:cNvPr id="11" name="グループ化 10">
                <a:extLst>
                  <a:ext uri="{FF2B5EF4-FFF2-40B4-BE49-F238E27FC236}">
                    <a16:creationId xmlns:a16="http://schemas.microsoft.com/office/drawing/2014/main" id="{D4DE489F-0672-463B-BFF5-DC8DE91DFF1C}"/>
                  </a:ext>
                </a:extLst>
              </p:cNvPr>
              <p:cNvGrpSpPr/>
              <p:nvPr/>
            </p:nvGrpSpPr>
            <p:grpSpPr>
              <a:xfrm>
                <a:off x="2667534" y="4296694"/>
                <a:ext cx="687916" cy="1316249"/>
                <a:chOff x="1300294" y="2415805"/>
                <a:chExt cx="3598877" cy="1054819"/>
              </a:xfrm>
            </p:grpSpPr>
            <p:sp>
              <p:nvSpPr>
                <p:cNvPr id="18" name="正方形/長方形 17">
                  <a:extLst>
                    <a:ext uri="{FF2B5EF4-FFF2-40B4-BE49-F238E27FC236}">
                      <a16:creationId xmlns:a16="http://schemas.microsoft.com/office/drawing/2014/main" id="{527D6718-1610-473A-9BE7-AF4B6B416AEA}"/>
                    </a:ext>
                  </a:extLst>
                </p:cNvPr>
                <p:cNvSpPr/>
                <p:nvPr/>
              </p:nvSpPr>
              <p:spPr>
                <a:xfrm>
                  <a:off x="1300294" y="241580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19" name="正方形/長方形 18">
                  <a:extLst>
                    <a:ext uri="{FF2B5EF4-FFF2-40B4-BE49-F238E27FC236}">
                      <a16:creationId xmlns:a16="http://schemas.microsoft.com/office/drawing/2014/main" id="{9F900524-1277-43BA-A9E8-A0CD4F035A1C}"/>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正方形/長方形 19">
                  <a:extLst>
                    <a:ext uri="{FF2B5EF4-FFF2-40B4-BE49-F238E27FC236}">
                      <a16:creationId xmlns:a16="http://schemas.microsoft.com/office/drawing/2014/main" id="{AD994F79-6202-46CA-A579-A52AAF274668}"/>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1" name="正方形/長方形 20">
                  <a:extLst>
                    <a:ext uri="{FF2B5EF4-FFF2-40B4-BE49-F238E27FC236}">
                      <a16:creationId xmlns:a16="http://schemas.microsoft.com/office/drawing/2014/main" id="{87D0B52B-4CF2-4994-AC18-5B7A5E7C607A}"/>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2" name="グループ化 1">
                <a:extLst>
                  <a:ext uri="{FF2B5EF4-FFF2-40B4-BE49-F238E27FC236}">
                    <a16:creationId xmlns:a16="http://schemas.microsoft.com/office/drawing/2014/main" id="{ECD0A7DB-ADAE-44D2-A5B6-870785A728D5}"/>
                  </a:ext>
                </a:extLst>
              </p:cNvPr>
              <p:cNvGrpSpPr/>
              <p:nvPr/>
            </p:nvGrpSpPr>
            <p:grpSpPr>
              <a:xfrm>
                <a:off x="1022882" y="4296972"/>
                <a:ext cx="687916" cy="1315969"/>
                <a:chOff x="1022882" y="4293704"/>
                <a:chExt cx="915617" cy="1315969"/>
              </a:xfrm>
            </p:grpSpPr>
            <p:sp>
              <p:nvSpPr>
                <p:cNvPr id="13" name="正方形/長方形 12">
                  <a:extLst>
                    <a:ext uri="{FF2B5EF4-FFF2-40B4-BE49-F238E27FC236}">
                      <a16:creationId xmlns:a16="http://schemas.microsoft.com/office/drawing/2014/main" id="{B656C05F-FF76-442F-8EF3-E1D46BAD84E6}"/>
                    </a:ext>
                  </a:extLst>
                </p:cNvPr>
                <p:cNvSpPr/>
                <p:nvPr/>
              </p:nvSpPr>
              <p:spPr>
                <a:xfrm>
                  <a:off x="1022882" y="4293704"/>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 name="正方形/長方形 13">
                  <a:extLst>
                    <a:ext uri="{FF2B5EF4-FFF2-40B4-BE49-F238E27FC236}">
                      <a16:creationId xmlns:a16="http://schemas.microsoft.com/office/drawing/2014/main" id="{6C95C4F8-6219-4938-97CE-8171E2BE4625}"/>
                    </a:ext>
                  </a:extLst>
                </p:cNvPr>
                <p:cNvSpPr/>
                <p:nvPr/>
              </p:nvSpPr>
              <p:spPr>
                <a:xfrm>
                  <a:off x="1022882" y="4629157"/>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5" name="正方形/長方形 14">
                  <a:extLst>
                    <a:ext uri="{FF2B5EF4-FFF2-40B4-BE49-F238E27FC236}">
                      <a16:creationId xmlns:a16="http://schemas.microsoft.com/office/drawing/2014/main" id="{C8103B19-0F76-4367-B89F-E7038D6BE362}"/>
                    </a:ext>
                  </a:extLst>
                </p:cNvPr>
                <p:cNvSpPr/>
                <p:nvPr/>
              </p:nvSpPr>
              <p:spPr>
                <a:xfrm>
                  <a:off x="1022882" y="4960648"/>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 name="正方形/長方形 15">
                  <a:extLst>
                    <a:ext uri="{FF2B5EF4-FFF2-40B4-BE49-F238E27FC236}">
                      <a16:creationId xmlns:a16="http://schemas.microsoft.com/office/drawing/2014/main" id="{1230AE01-DB77-4967-A481-8FCC33498799}"/>
                    </a:ext>
                  </a:extLst>
                </p:cNvPr>
                <p:cNvSpPr/>
                <p:nvPr/>
              </p:nvSpPr>
              <p:spPr>
                <a:xfrm>
                  <a:off x="1022882" y="5285160"/>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17" name="正方形/長方形 16">
                <a:extLst>
                  <a:ext uri="{FF2B5EF4-FFF2-40B4-BE49-F238E27FC236}">
                    <a16:creationId xmlns:a16="http://schemas.microsoft.com/office/drawing/2014/main" id="{E8971FF1-4DA6-4FA2-BBD6-3CCD8CEB400C}"/>
                  </a:ext>
                </a:extLst>
              </p:cNvPr>
              <p:cNvSpPr/>
              <p:nvPr/>
            </p:nvSpPr>
            <p:spPr>
              <a:xfrm>
                <a:off x="1022882" y="5615795"/>
                <a:ext cx="2332568"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22" name="正方形/長方形 21">
              <a:extLst>
                <a:ext uri="{FF2B5EF4-FFF2-40B4-BE49-F238E27FC236}">
                  <a16:creationId xmlns:a16="http://schemas.microsoft.com/office/drawing/2014/main" id="{67EC4AE1-786F-4E2D-882B-BF234620B1E4}"/>
                </a:ext>
              </a:extLst>
            </p:cNvPr>
            <p:cNvSpPr/>
            <p:nvPr/>
          </p:nvSpPr>
          <p:spPr>
            <a:xfrm>
              <a:off x="1662962" y="4296972"/>
              <a:ext cx="1052409" cy="13159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96790131-F718-490C-82B5-0C77E648C743}"/>
                </a:ext>
              </a:extLst>
            </p:cNvPr>
            <p:cNvSpPr/>
            <p:nvPr/>
          </p:nvSpPr>
          <p:spPr>
            <a:xfrm>
              <a:off x="1971675" y="4308110"/>
              <a:ext cx="42610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grpSp>
      <p:grpSp>
        <p:nvGrpSpPr>
          <p:cNvPr id="41" name="グループ化 40">
            <a:extLst>
              <a:ext uri="{FF2B5EF4-FFF2-40B4-BE49-F238E27FC236}">
                <a16:creationId xmlns:a16="http://schemas.microsoft.com/office/drawing/2014/main" id="{43C5C498-5600-4DDD-8C49-311377832445}"/>
              </a:ext>
            </a:extLst>
          </p:cNvPr>
          <p:cNvGrpSpPr/>
          <p:nvPr/>
        </p:nvGrpSpPr>
        <p:grpSpPr>
          <a:xfrm>
            <a:off x="5759471" y="5165098"/>
            <a:ext cx="1593175" cy="1023847"/>
            <a:chOff x="4111955" y="4291392"/>
            <a:chExt cx="2565825" cy="1648916"/>
          </a:xfrm>
        </p:grpSpPr>
        <p:grpSp>
          <p:nvGrpSpPr>
            <p:cNvPr id="24" name="グループ化 23">
              <a:extLst>
                <a:ext uri="{FF2B5EF4-FFF2-40B4-BE49-F238E27FC236}">
                  <a16:creationId xmlns:a16="http://schemas.microsoft.com/office/drawing/2014/main" id="{625B9A52-4DB5-4254-9DEF-FB7B4D776CFC}"/>
                </a:ext>
              </a:extLst>
            </p:cNvPr>
            <p:cNvGrpSpPr/>
            <p:nvPr/>
          </p:nvGrpSpPr>
          <p:grpSpPr>
            <a:xfrm>
              <a:off x="4111955" y="4296972"/>
              <a:ext cx="2565825" cy="1643336"/>
              <a:chOff x="1022882" y="4296972"/>
              <a:chExt cx="2332568" cy="1643336"/>
            </a:xfrm>
          </p:grpSpPr>
          <p:grpSp>
            <p:nvGrpSpPr>
              <p:cNvPr id="25" name="グループ化 24">
                <a:extLst>
                  <a:ext uri="{FF2B5EF4-FFF2-40B4-BE49-F238E27FC236}">
                    <a16:creationId xmlns:a16="http://schemas.microsoft.com/office/drawing/2014/main" id="{76D147B6-9C98-4EE2-B187-88D2F26DA156}"/>
                  </a:ext>
                </a:extLst>
              </p:cNvPr>
              <p:cNvGrpSpPr/>
              <p:nvPr/>
            </p:nvGrpSpPr>
            <p:grpSpPr>
              <a:xfrm>
                <a:off x="2667534" y="4296972"/>
                <a:ext cx="687916" cy="1315969"/>
                <a:chOff x="1300294" y="2416029"/>
                <a:chExt cx="3598877" cy="1054595"/>
              </a:xfrm>
            </p:grpSpPr>
            <p:sp>
              <p:nvSpPr>
                <p:cNvPr id="32" name="正方形/長方形 31">
                  <a:extLst>
                    <a:ext uri="{FF2B5EF4-FFF2-40B4-BE49-F238E27FC236}">
                      <a16:creationId xmlns:a16="http://schemas.microsoft.com/office/drawing/2014/main" id="{AE6EE8E2-92BD-4F4D-9D7D-246A4557007C}"/>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3" name="正方形/長方形 32">
                  <a:extLst>
                    <a:ext uri="{FF2B5EF4-FFF2-40B4-BE49-F238E27FC236}">
                      <a16:creationId xmlns:a16="http://schemas.microsoft.com/office/drawing/2014/main" id="{42604F7E-C0AA-4A44-82FB-00908860B8C5}"/>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id="{D044A8A1-7B4A-4214-892A-CCAB06A5520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5" name="正方形/長方形 34">
                  <a:extLst>
                    <a:ext uri="{FF2B5EF4-FFF2-40B4-BE49-F238E27FC236}">
                      <a16:creationId xmlns:a16="http://schemas.microsoft.com/office/drawing/2014/main" id="{502D007E-FCB4-4A28-BDF9-1E57CA95EBCB}"/>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26" name="グループ化 25">
                <a:extLst>
                  <a:ext uri="{FF2B5EF4-FFF2-40B4-BE49-F238E27FC236}">
                    <a16:creationId xmlns:a16="http://schemas.microsoft.com/office/drawing/2014/main" id="{22B56193-77EB-4ECC-A4FF-91E474ABE855}"/>
                  </a:ext>
                </a:extLst>
              </p:cNvPr>
              <p:cNvGrpSpPr/>
              <p:nvPr/>
            </p:nvGrpSpPr>
            <p:grpSpPr>
              <a:xfrm>
                <a:off x="1022882" y="4296972"/>
                <a:ext cx="687916" cy="1315969"/>
                <a:chOff x="1022882" y="4293704"/>
                <a:chExt cx="915617" cy="1315969"/>
              </a:xfrm>
            </p:grpSpPr>
            <p:sp>
              <p:nvSpPr>
                <p:cNvPr id="28" name="正方形/長方形 27">
                  <a:extLst>
                    <a:ext uri="{FF2B5EF4-FFF2-40B4-BE49-F238E27FC236}">
                      <a16:creationId xmlns:a16="http://schemas.microsoft.com/office/drawing/2014/main" id="{EDF1224B-3D76-4AC9-8DE5-C90FC45AD79C}"/>
                    </a:ext>
                  </a:extLst>
                </p:cNvPr>
                <p:cNvSpPr/>
                <p:nvPr/>
              </p:nvSpPr>
              <p:spPr>
                <a:xfrm>
                  <a:off x="1022882" y="4293704"/>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正方形/長方形 28">
                  <a:extLst>
                    <a:ext uri="{FF2B5EF4-FFF2-40B4-BE49-F238E27FC236}">
                      <a16:creationId xmlns:a16="http://schemas.microsoft.com/office/drawing/2014/main" id="{103503F5-458A-4E77-8A05-187DD7026360}"/>
                    </a:ext>
                  </a:extLst>
                </p:cNvPr>
                <p:cNvSpPr/>
                <p:nvPr/>
              </p:nvSpPr>
              <p:spPr>
                <a:xfrm>
                  <a:off x="1022882" y="4629157"/>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 name="正方形/長方形 29">
                  <a:extLst>
                    <a:ext uri="{FF2B5EF4-FFF2-40B4-BE49-F238E27FC236}">
                      <a16:creationId xmlns:a16="http://schemas.microsoft.com/office/drawing/2014/main" id="{15F02651-4FC3-4028-B101-9451D1315079}"/>
                    </a:ext>
                  </a:extLst>
                </p:cNvPr>
                <p:cNvSpPr/>
                <p:nvPr/>
              </p:nvSpPr>
              <p:spPr>
                <a:xfrm>
                  <a:off x="1022882" y="4960648"/>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1" name="正方形/長方形 30">
                  <a:extLst>
                    <a:ext uri="{FF2B5EF4-FFF2-40B4-BE49-F238E27FC236}">
                      <a16:creationId xmlns:a16="http://schemas.microsoft.com/office/drawing/2014/main" id="{ED6BDA6D-F379-4FC6-B1E9-B73CCFE919D3}"/>
                    </a:ext>
                  </a:extLst>
                </p:cNvPr>
                <p:cNvSpPr/>
                <p:nvPr/>
              </p:nvSpPr>
              <p:spPr>
                <a:xfrm>
                  <a:off x="1022882" y="5285160"/>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27" name="正方形/長方形 26">
                <a:extLst>
                  <a:ext uri="{FF2B5EF4-FFF2-40B4-BE49-F238E27FC236}">
                    <a16:creationId xmlns:a16="http://schemas.microsoft.com/office/drawing/2014/main" id="{6FDF961E-D309-419B-AB65-C1351F0A3BDE}"/>
                  </a:ext>
                </a:extLst>
              </p:cNvPr>
              <p:cNvSpPr/>
              <p:nvPr/>
            </p:nvSpPr>
            <p:spPr>
              <a:xfrm>
                <a:off x="1022882" y="5615795"/>
                <a:ext cx="2332568"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36" name="正方形/長方形 35">
              <a:extLst>
                <a:ext uri="{FF2B5EF4-FFF2-40B4-BE49-F238E27FC236}">
                  <a16:creationId xmlns:a16="http://schemas.microsoft.com/office/drawing/2014/main" id="{3672B277-0FD4-4573-887D-638CA812181A}"/>
                </a:ext>
              </a:extLst>
            </p:cNvPr>
            <p:cNvSpPr/>
            <p:nvPr/>
          </p:nvSpPr>
          <p:spPr>
            <a:xfrm>
              <a:off x="4868663" y="4296972"/>
              <a:ext cx="1052409" cy="13159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DC13088-4AE6-4D5E-AAC6-6D20DD18C205}"/>
                </a:ext>
              </a:extLst>
            </p:cNvPr>
            <p:cNvSpPr/>
            <p:nvPr/>
          </p:nvSpPr>
          <p:spPr>
            <a:xfrm>
              <a:off x="5329697" y="4296972"/>
              <a:ext cx="164284"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8" name="正方形/長方形 37">
              <a:extLst>
                <a:ext uri="{FF2B5EF4-FFF2-40B4-BE49-F238E27FC236}">
                  <a16:creationId xmlns:a16="http://schemas.microsoft.com/office/drawing/2014/main" id="{CCED48DF-3FEA-4DC4-94BB-469C165A388B}"/>
                </a:ext>
              </a:extLst>
            </p:cNvPr>
            <p:cNvSpPr/>
            <p:nvPr/>
          </p:nvSpPr>
          <p:spPr>
            <a:xfrm rot="959028">
              <a:off x="5610035" y="4291392"/>
              <a:ext cx="6333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F42ACDC-C240-4F62-829D-BD15B39EE03C}"/>
                </a:ext>
              </a:extLst>
            </p:cNvPr>
            <p:cNvSpPr/>
            <p:nvPr/>
          </p:nvSpPr>
          <p:spPr>
            <a:xfrm rot="20572431">
              <a:off x="5136462" y="4305584"/>
              <a:ext cx="6333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43" name="正方形/長方形 42">
            <a:extLst>
              <a:ext uri="{FF2B5EF4-FFF2-40B4-BE49-F238E27FC236}">
                <a16:creationId xmlns:a16="http://schemas.microsoft.com/office/drawing/2014/main" id="{A9B57F47-7841-4A2C-9657-8327B69E63BD}"/>
              </a:ext>
            </a:extLst>
          </p:cNvPr>
          <p:cNvSpPr/>
          <p:nvPr/>
        </p:nvSpPr>
        <p:spPr>
          <a:xfrm>
            <a:off x="2665423" y="3458786"/>
            <a:ext cx="1593175" cy="14278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44" name="正方形/長方形 43">
            <a:extLst>
              <a:ext uri="{FF2B5EF4-FFF2-40B4-BE49-F238E27FC236}">
                <a16:creationId xmlns:a16="http://schemas.microsoft.com/office/drawing/2014/main" id="{527CEF95-4527-4D20-9388-2B28AB77EBCD}"/>
              </a:ext>
            </a:extLst>
          </p:cNvPr>
          <p:cNvSpPr/>
          <p:nvPr/>
        </p:nvSpPr>
        <p:spPr>
          <a:xfrm>
            <a:off x="3135277" y="3850921"/>
            <a:ext cx="653464" cy="6753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楕円 46">
            <a:extLst>
              <a:ext uri="{FF2B5EF4-FFF2-40B4-BE49-F238E27FC236}">
                <a16:creationId xmlns:a16="http://schemas.microsoft.com/office/drawing/2014/main" id="{4923184D-7364-4F44-9921-A65B07597217}"/>
              </a:ext>
            </a:extLst>
          </p:cNvPr>
          <p:cNvSpPr/>
          <p:nvPr/>
        </p:nvSpPr>
        <p:spPr>
          <a:xfrm>
            <a:off x="3326690" y="4057758"/>
            <a:ext cx="264580" cy="2671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9B0F0CC9-A4D6-44CB-80AC-88A2261D9E70}"/>
              </a:ext>
            </a:extLst>
          </p:cNvPr>
          <p:cNvGrpSpPr/>
          <p:nvPr/>
        </p:nvGrpSpPr>
        <p:grpSpPr>
          <a:xfrm>
            <a:off x="5759471" y="3458786"/>
            <a:ext cx="1593175" cy="1427890"/>
            <a:chOff x="5679812" y="3387392"/>
            <a:chExt cx="1752493" cy="1570679"/>
          </a:xfrm>
        </p:grpSpPr>
        <p:sp>
          <p:nvSpPr>
            <p:cNvPr id="45" name="正方形/長方形 44">
              <a:extLst>
                <a:ext uri="{FF2B5EF4-FFF2-40B4-BE49-F238E27FC236}">
                  <a16:creationId xmlns:a16="http://schemas.microsoft.com/office/drawing/2014/main" id="{03298718-5FB4-436C-8743-5CBDD77F9109}"/>
                </a:ext>
              </a:extLst>
            </p:cNvPr>
            <p:cNvSpPr/>
            <p:nvPr/>
          </p:nvSpPr>
          <p:spPr>
            <a:xfrm>
              <a:off x="5679812" y="3387392"/>
              <a:ext cx="1752493" cy="157067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46" name="正方形/長方形 45">
              <a:extLst>
                <a:ext uri="{FF2B5EF4-FFF2-40B4-BE49-F238E27FC236}">
                  <a16:creationId xmlns:a16="http://schemas.microsoft.com/office/drawing/2014/main" id="{4625B94C-399C-4929-A79A-84C508BBE1AA}"/>
                </a:ext>
              </a:extLst>
            </p:cNvPr>
            <p:cNvSpPr/>
            <p:nvPr/>
          </p:nvSpPr>
          <p:spPr>
            <a:xfrm>
              <a:off x="6196652" y="3817156"/>
              <a:ext cx="718810" cy="7428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楕円 47">
              <a:extLst>
                <a:ext uri="{FF2B5EF4-FFF2-40B4-BE49-F238E27FC236}">
                  <a16:creationId xmlns:a16="http://schemas.microsoft.com/office/drawing/2014/main" id="{3C1D040C-A9F0-4AC7-90C2-F7A225455300}"/>
                </a:ext>
              </a:extLst>
            </p:cNvPr>
            <p:cNvSpPr/>
            <p:nvPr/>
          </p:nvSpPr>
          <p:spPr>
            <a:xfrm>
              <a:off x="6503988" y="4118715"/>
              <a:ext cx="127327" cy="1397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BDD5CA0A-FA5B-463C-B632-8F8662CA7552}"/>
                </a:ext>
              </a:extLst>
            </p:cNvPr>
            <p:cNvSpPr/>
            <p:nvPr/>
          </p:nvSpPr>
          <p:spPr>
            <a:xfrm>
              <a:off x="6519821" y="3868774"/>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949A3575-068B-495E-A4AB-D69F19FF471F}"/>
                </a:ext>
              </a:extLst>
            </p:cNvPr>
            <p:cNvSpPr/>
            <p:nvPr/>
          </p:nvSpPr>
          <p:spPr>
            <a:xfrm>
              <a:off x="6809675" y="4134153"/>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107C5AF-42FE-4ED9-A409-48449E48D068}"/>
                </a:ext>
              </a:extLst>
            </p:cNvPr>
            <p:cNvSpPr/>
            <p:nvPr/>
          </p:nvSpPr>
          <p:spPr>
            <a:xfrm>
              <a:off x="6251118" y="4136087"/>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2844321E-EAFC-4E3F-9846-434DE467FABE}"/>
                </a:ext>
              </a:extLst>
            </p:cNvPr>
            <p:cNvSpPr/>
            <p:nvPr/>
          </p:nvSpPr>
          <p:spPr>
            <a:xfrm>
              <a:off x="6519820" y="4401301"/>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53" name="テキスト ボックス 52">
            <a:extLst>
              <a:ext uri="{FF2B5EF4-FFF2-40B4-BE49-F238E27FC236}">
                <a16:creationId xmlns:a16="http://schemas.microsoft.com/office/drawing/2014/main" id="{0B08ABDC-E639-4EF0-AEB6-9D6B432C0F8F}"/>
              </a:ext>
            </a:extLst>
          </p:cNvPr>
          <p:cNvSpPr txBox="1"/>
          <p:nvPr/>
        </p:nvSpPr>
        <p:spPr>
          <a:xfrm>
            <a:off x="2679378" y="6267563"/>
            <a:ext cx="1884967" cy="338554"/>
          </a:xfrm>
          <a:prstGeom prst="rect">
            <a:avLst/>
          </a:prstGeom>
          <a:noFill/>
        </p:spPr>
        <p:txBody>
          <a:bodyPr wrap="square" rtlCol="0">
            <a:spAutoFit/>
          </a:bodyPr>
          <a:lstStyle/>
          <a:p>
            <a:r>
              <a:rPr kumimoji="1" lang="ja-JP" altLang="en-US" sz="1600" dirty="0">
                <a:latin typeface="+mn-ea"/>
              </a:rPr>
              <a:t>従来の埋め込み</a:t>
            </a:r>
          </a:p>
        </p:txBody>
      </p:sp>
      <p:sp>
        <p:nvSpPr>
          <p:cNvPr id="54" name="テキスト ボックス 53">
            <a:extLst>
              <a:ext uri="{FF2B5EF4-FFF2-40B4-BE49-F238E27FC236}">
                <a16:creationId xmlns:a16="http://schemas.microsoft.com/office/drawing/2014/main" id="{71562CE2-862F-443C-857E-4D078F0F4FAC}"/>
              </a:ext>
            </a:extLst>
          </p:cNvPr>
          <p:cNvSpPr txBox="1"/>
          <p:nvPr/>
        </p:nvSpPr>
        <p:spPr>
          <a:xfrm>
            <a:off x="5681990" y="6267563"/>
            <a:ext cx="1884967" cy="338554"/>
          </a:xfrm>
          <a:prstGeom prst="rect">
            <a:avLst/>
          </a:prstGeom>
          <a:noFill/>
        </p:spPr>
        <p:txBody>
          <a:bodyPr wrap="square" rtlCol="0">
            <a:spAutoFit/>
          </a:bodyPr>
          <a:lstStyle/>
          <a:p>
            <a:r>
              <a:rPr kumimoji="1" lang="ja-JP" altLang="en-US" sz="1600" dirty="0">
                <a:latin typeface="+mn-ea"/>
              </a:rPr>
              <a:t>提案する埋め込み</a:t>
            </a:r>
          </a:p>
        </p:txBody>
      </p:sp>
      <p:sp>
        <p:nvSpPr>
          <p:cNvPr id="55" name="テキスト ボックス 54">
            <a:extLst>
              <a:ext uri="{FF2B5EF4-FFF2-40B4-BE49-F238E27FC236}">
                <a16:creationId xmlns:a16="http://schemas.microsoft.com/office/drawing/2014/main" id="{19C13F08-3E87-4881-B009-2431735FB903}"/>
              </a:ext>
            </a:extLst>
          </p:cNvPr>
          <p:cNvSpPr txBox="1"/>
          <p:nvPr/>
        </p:nvSpPr>
        <p:spPr>
          <a:xfrm>
            <a:off x="768421" y="4081360"/>
            <a:ext cx="1884967" cy="338554"/>
          </a:xfrm>
          <a:prstGeom prst="rect">
            <a:avLst/>
          </a:prstGeom>
          <a:noFill/>
        </p:spPr>
        <p:txBody>
          <a:bodyPr wrap="square" rtlCol="0">
            <a:spAutoFit/>
          </a:bodyPr>
          <a:lstStyle/>
          <a:p>
            <a:r>
              <a:rPr kumimoji="1" lang="ja-JP" altLang="en-US" sz="1600" dirty="0">
                <a:latin typeface="+mn-ea"/>
              </a:rPr>
              <a:t>上から見た図</a:t>
            </a:r>
            <a:endParaRPr kumimoji="1" lang="en-US" altLang="ja-JP" sz="1600" dirty="0">
              <a:latin typeface="+mn-ea"/>
            </a:endParaRPr>
          </a:p>
        </p:txBody>
      </p:sp>
      <p:sp>
        <p:nvSpPr>
          <p:cNvPr id="56" name="テキスト ボックス 55">
            <a:extLst>
              <a:ext uri="{FF2B5EF4-FFF2-40B4-BE49-F238E27FC236}">
                <a16:creationId xmlns:a16="http://schemas.microsoft.com/office/drawing/2014/main" id="{7D953467-1D87-4D90-AA97-BACBB226A83F}"/>
              </a:ext>
            </a:extLst>
          </p:cNvPr>
          <p:cNvSpPr txBox="1"/>
          <p:nvPr/>
        </p:nvSpPr>
        <p:spPr>
          <a:xfrm>
            <a:off x="768421" y="5546373"/>
            <a:ext cx="1884967" cy="338554"/>
          </a:xfrm>
          <a:prstGeom prst="rect">
            <a:avLst/>
          </a:prstGeom>
          <a:noFill/>
        </p:spPr>
        <p:txBody>
          <a:bodyPr wrap="square" rtlCol="0">
            <a:spAutoFit/>
          </a:bodyPr>
          <a:lstStyle/>
          <a:p>
            <a:r>
              <a:rPr kumimoji="1" lang="ja-JP" altLang="en-US" sz="1600" dirty="0">
                <a:latin typeface="+mn-ea"/>
              </a:rPr>
              <a:t>横から見た図</a:t>
            </a:r>
            <a:endParaRPr kumimoji="1" lang="en-US" altLang="ja-JP" sz="1600" dirty="0">
              <a:latin typeface="+mn-ea"/>
            </a:endParaRPr>
          </a:p>
        </p:txBody>
      </p:sp>
      <p:sp>
        <p:nvSpPr>
          <p:cNvPr id="7" name="矢印: 右 6">
            <a:extLst>
              <a:ext uri="{FF2B5EF4-FFF2-40B4-BE49-F238E27FC236}">
                <a16:creationId xmlns:a16="http://schemas.microsoft.com/office/drawing/2014/main" id="{6FFE95DA-5157-41BB-BF9C-FDDD559041DF}"/>
              </a:ext>
            </a:extLst>
          </p:cNvPr>
          <p:cNvSpPr/>
          <p:nvPr/>
        </p:nvSpPr>
        <p:spPr>
          <a:xfrm>
            <a:off x="4904914" y="4705955"/>
            <a:ext cx="265222" cy="643154"/>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1132404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2C6FD3C0-295F-443F-8950-02750A9A07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4437" y="3770455"/>
            <a:ext cx="1694404" cy="2186963"/>
          </a:xfrm>
        </p:spPr>
      </p:pic>
      <p:sp>
        <p:nvSpPr>
          <p:cNvPr id="4" name="正方形/長方形 3">
            <a:extLst>
              <a:ext uri="{FF2B5EF4-FFF2-40B4-BE49-F238E27FC236}">
                <a16:creationId xmlns:a16="http://schemas.microsoft.com/office/drawing/2014/main" id="{05EF75DA-643D-455F-B946-6099B908AABA}"/>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 name="タイトル 1">
            <a:extLst>
              <a:ext uri="{FF2B5EF4-FFF2-40B4-BE49-F238E27FC236}">
                <a16:creationId xmlns:a16="http://schemas.microsoft.com/office/drawing/2014/main" id="{1D049588-BE83-45DA-9EF6-694987602254}"/>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b="1" dirty="0">
                <a:solidFill>
                  <a:schemeClr val="bg1"/>
                </a:solidFill>
                <a:latin typeface="+mn-ea"/>
                <a:ea typeface="+mn-ea"/>
              </a:rPr>
              <a:t>CFRP</a:t>
            </a:r>
            <a:r>
              <a:rPr lang="ja-JP" altLang="en-US" sz="2800" b="1" dirty="0">
                <a:solidFill>
                  <a:schemeClr val="bg1"/>
                </a:solidFill>
                <a:latin typeface="+mn-ea"/>
                <a:ea typeface="+mn-ea"/>
              </a:rPr>
              <a:t>埋め込み方法の提案</a:t>
            </a:r>
          </a:p>
        </p:txBody>
      </p:sp>
      <p:sp>
        <p:nvSpPr>
          <p:cNvPr id="2" name="正方形/長方形 1">
            <a:extLst>
              <a:ext uri="{FF2B5EF4-FFF2-40B4-BE49-F238E27FC236}">
                <a16:creationId xmlns:a16="http://schemas.microsoft.com/office/drawing/2014/main" id="{3A8386BD-9499-4CAB-988A-99FF1BCBBA14}"/>
              </a:ext>
            </a:extLst>
          </p:cNvPr>
          <p:cNvSpPr/>
          <p:nvPr/>
        </p:nvSpPr>
        <p:spPr>
          <a:xfrm>
            <a:off x="6620257" y="6086213"/>
            <a:ext cx="2141905" cy="369332"/>
          </a:xfrm>
          <a:prstGeom prst="rect">
            <a:avLst/>
          </a:prstGeom>
        </p:spPr>
        <p:txBody>
          <a:bodyPr wrap="square">
            <a:spAutoFit/>
          </a:bodyPr>
          <a:lstStyle/>
          <a:p>
            <a:r>
              <a:rPr lang="ja-JP" altLang="en-US" sz="600" dirty="0">
                <a:latin typeface="+mn-ea"/>
              </a:rPr>
              <a:t>*</a:t>
            </a:r>
            <a:r>
              <a:rPr lang="en-US" altLang="ja-JP" sz="600" dirty="0">
                <a:latin typeface="+mn-ea"/>
              </a:rPr>
              <a:t>Wu et .al, Automation in Construction A critical review of the use of 3-D printing in the construction industry material Finished, </a:t>
            </a:r>
            <a:r>
              <a:rPr lang="en-US" altLang="ja-JP" sz="600" dirty="0" err="1">
                <a:latin typeface="+mn-ea"/>
              </a:rPr>
              <a:t>Autom</a:t>
            </a:r>
            <a:r>
              <a:rPr lang="en-US" altLang="ja-JP" sz="600" dirty="0">
                <a:latin typeface="+mn-ea"/>
              </a:rPr>
              <a:t>. Constr. 68 (2016) 21–31. </a:t>
            </a:r>
            <a:endParaRPr lang="ja-JP" altLang="en-US" sz="600" dirty="0">
              <a:latin typeface="+mn-ea"/>
            </a:endParaRPr>
          </a:p>
        </p:txBody>
      </p:sp>
      <p:pic>
        <p:nvPicPr>
          <p:cNvPr id="1030" name="Picture 6" descr="傘 骨組みイラスト - No: 1408482／無料イラストなら「イラストAC」">
            <a:extLst>
              <a:ext uri="{FF2B5EF4-FFF2-40B4-BE49-F238E27FC236}">
                <a16:creationId xmlns:a16="http://schemas.microsoft.com/office/drawing/2014/main" id="{C289E126-0997-4124-84BF-58AECA7FC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49" y="4128540"/>
            <a:ext cx="2985040" cy="224742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0F6F5CB-A721-4B07-865E-6A073F6D729D}"/>
              </a:ext>
            </a:extLst>
          </p:cNvPr>
          <p:cNvSpPr txBox="1"/>
          <p:nvPr/>
        </p:nvSpPr>
        <p:spPr>
          <a:xfrm>
            <a:off x="376609" y="760377"/>
            <a:ext cx="7849490" cy="2554545"/>
          </a:xfrm>
          <a:prstGeom prst="rect">
            <a:avLst/>
          </a:prstGeom>
          <a:noFill/>
        </p:spPr>
        <p:txBody>
          <a:bodyPr wrap="square" rtlCol="0">
            <a:spAutoFit/>
          </a:bodyPr>
          <a:lstStyle/>
          <a:p>
            <a:r>
              <a:rPr kumimoji="1" lang="en-US" altLang="ja-JP" sz="1600" dirty="0">
                <a:latin typeface="+mn-ea"/>
              </a:rPr>
              <a:t>4. CFRP</a:t>
            </a:r>
            <a:r>
              <a:rPr kumimoji="1" lang="ja-JP" altLang="en-US" sz="1600" dirty="0">
                <a:latin typeface="+mn-ea"/>
              </a:rPr>
              <a:t>を一つの穴に複数本落とし入れることで様々な方向に繊維配置されるため，</a:t>
            </a:r>
            <a:endParaRPr kumimoji="1" lang="en-US" altLang="ja-JP" sz="1600" dirty="0">
              <a:latin typeface="+mn-ea"/>
            </a:endParaRPr>
          </a:p>
          <a:p>
            <a:r>
              <a:rPr kumimoji="1" lang="ja-JP" altLang="en-US" sz="1600" dirty="0">
                <a:latin typeface="+mn-ea"/>
              </a:rPr>
              <a:t>　力学的特性が向上することが期待できる．</a:t>
            </a:r>
            <a:endParaRPr kumimoji="1" lang="en-US" altLang="ja-JP" sz="1600" dirty="0">
              <a:latin typeface="+mn-ea"/>
            </a:endParaRPr>
          </a:p>
          <a:p>
            <a:pPr marL="914400" lvl="1" indent="-457200">
              <a:buFont typeface="Wingdings" panose="05000000000000000000" pitchFamily="2" charset="2"/>
              <a:buChar char="Ø"/>
            </a:pPr>
            <a:r>
              <a:rPr kumimoji="1" lang="ja-JP" altLang="en-US" sz="1600" dirty="0">
                <a:latin typeface="+mn-ea"/>
              </a:rPr>
              <a:t>継手が難しくなる可能性</a:t>
            </a:r>
            <a:endParaRPr kumimoji="1" lang="en-US" altLang="ja-JP" sz="1600" dirty="0">
              <a:latin typeface="+mn-ea"/>
            </a:endParaRPr>
          </a:p>
          <a:p>
            <a:endParaRPr kumimoji="1" lang="en-US" altLang="ja-JP" sz="1600" dirty="0">
              <a:latin typeface="+mn-ea"/>
            </a:endParaRPr>
          </a:p>
          <a:p>
            <a:endParaRPr kumimoji="1" lang="en-US" altLang="ja-JP" sz="1600" dirty="0">
              <a:latin typeface="+mn-ea"/>
            </a:endParaRPr>
          </a:p>
          <a:p>
            <a:r>
              <a:rPr kumimoji="1" lang="ja-JP" altLang="en-US" sz="1600" dirty="0">
                <a:latin typeface="+mn-ea"/>
              </a:rPr>
              <a:t>傘のようなものを埋め込む．</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多方向に繊維が配置されることで様々な力学的特性が向上する可能性がある．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継手の問題は解消される．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あらゆる大きさの穴にも対応できる．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デメリットは</a:t>
            </a:r>
            <a:r>
              <a:rPr kumimoji="1" lang="en-US" altLang="ja-JP" sz="1600" dirty="0">
                <a:latin typeface="+mn-ea"/>
              </a:rPr>
              <a:t>FDM</a:t>
            </a:r>
            <a:r>
              <a:rPr kumimoji="1" lang="ja-JP" altLang="en-US" sz="1600" dirty="0">
                <a:latin typeface="+mn-ea"/>
              </a:rPr>
              <a:t>法</a:t>
            </a:r>
            <a:r>
              <a:rPr kumimoji="1" lang="en-US" altLang="ja-JP" sz="1600" dirty="0">
                <a:latin typeface="+mn-ea"/>
              </a:rPr>
              <a:t>3D</a:t>
            </a:r>
            <a:r>
              <a:rPr kumimoji="1" lang="ja-JP" altLang="en-US" sz="1600" dirty="0">
                <a:latin typeface="+mn-ea"/>
              </a:rPr>
              <a:t>プリンターへの適用は難しい</a:t>
            </a:r>
            <a:endParaRPr kumimoji="1" lang="en-US" altLang="ja-JP" sz="1600" dirty="0">
              <a:latin typeface="+mn-ea"/>
            </a:endParaRPr>
          </a:p>
        </p:txBody>
      </p:sp>
      <p:cxnSp>
        <p:nvCxnSpPr>
          <p:cNvPr id="7" name="直線コネクタ 6">
            <a:extLst>
              <a:ext uri="{FF2B5EF4-FFF2-40B4-BE49-F238E27FC236}">
                <a16:creationId xmlns:a16="http://schemas.microsoft.com/office/drawing/2014/main" id="{18FC2114-27FD-464F-B05A-9395FDFF4E19}"/>
              </a:ext>
            </a:extLst>
          </p:cNvPr>
          <p:cNvCxnSpPr/>
          <p:nvPr/>
        </p:nvCxnSpPr>
        <p:spPr>
          <a:xfrm flipV="1">
            <a:off x="2664740" y="4432278"/>
            <a:ext cx="545285" cy="511728"/>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E7592EB4-EB7A-49F0-AF15-E72F55CE779B}"/>
              </a:ext>
            </a:extLst>
          </p:cNvPr>
          <p:cNvSpPr txBox="1"/>
          <p:nvPr/>
        </p:nvSpPr>
        <p:spPr>
          <a:xfrm>
            <a:off x="3207089" y="4221529"/>
            <a:ext cx="2023823" cy="954107"/>
          </a:xfrm>
          <a:prstGeom prst="rect">
            <a:avLst/>
          </a:prstGeom>
          <a:noFill/>
        </p:spPr>
        <p:txBody>
          <a:bodyPr wrap="square" rtlCol="0">
            <a:spAutoFit/>
          </a:bodyPr>
          <a:lstStyle/>
          <a:p>
            <a:r>
              <a:rPr kumimoji="1" lang="ja-JP" altLang="en-US" sz="1400" dirty="0">
                <a:latin typeface="+mn-ea"/>
              </a:rPr>
              <a:t>等間隔で</a:t>
            </a:r>
            <a:r>
              <a:rPr kumimoji="1" lang="en-US" altLang="ja-JP" sz="1400" dirty="0">
                <a:latin typeface="+mn-ea"/>
              </a:rPr>
              <a:t>360</a:t>
            </a:r>
            <a:r>
              <a:rPr kumimoji="1" lang="ja-JP" altLang="en-US" sz="1400" dirty="0">
                <a:latin typeface="+mn-ea"/>
              </a:rPr>
              <a:t>度に広がるため，各穴において埋め込まれる方向の</a:t>
            </a:r>
            <a:endParaRPr kumimoji="1" lang="en-US" altLang="ja-JP" sz="1400" dirty="0">
              <a:latin typeface="+mn-ea"/>
            </a:endParaRPr>
          </a:p>
          <a:p>
            <a:r>
              <a:rPr kumimoji="1" lang="ja-JP" altLang="en-US" sz="1400" dirty="0">
                <a:latin typeface="+mn-ea"/>
              </a:rPr>
              <a:t>不確実性が解消される．</a:t>
            </a:r>
          </a:p>
        </p:txBody>
      </p:sp>
      <p:cxnSp>
        <p:nvCxnSpPr>
          <p:cNvPr id="13" name="直線コネクタ 12">
            <a:extLst>
              <a:ext uri="{FF2B5EF4-FFF2-40B4-BE49-F238E27FC236}">
                <a16:creationId xmlns:a16="http://schemas.microsoft.com/office/drawing/2014/main" id="{DDBC8BC2-2E1E-4D00-965C-4E04FAD088DD}"/>
              </a:ext>
            </a:extLst>
          </p:cNvPr>
          <p:cNvCxnSpPr>
            <a:cxnSpLocks/>
          </p:cNvCxnSpPr>
          <p:nvPr/>
        </p:nvCxnSpPr>
        <p:spPr>
          <a:xfrm flipV="1">
            <a:off x="1855926" y="3914168"/>
            <a:ext cx="278026" cy="300539"/>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990F0513-0CB0-4CB8-979E-1A5A9AC071C8}"/>
              </a:ext>
            </a:extLst>
          </p:cNvPr>
          <p:cNvSpPr txBox="1"/>
          <p:nvPr/>
        </p:nvSpPr>
        <p:spPr>
          <a:xfrm>
            <a:off x="1976501" y="3616566"/>
            <a:ext cx="2023823" cy="307777"/>
          </a:xfrm>
          <a:prstGeom prst="rect">
            <a:avLst/>
          </a:prstGeom>
          <a:noFill/>
        </p:spPr>
        <p:txBody>
          <a:bodyPr wrap="square" rtlCol="0">
            <a:spAutoFit/>
          </a:bodyPr>
          <a:lstStyle/>
          <a:p>
            <a:r>
              <a:rPr kumimoji="1" lang="ja-JP" altLang="en-US" sz="1400" dirty="0">
                <a:latin typeface="+mn-ea"/>
              </a:rPr>
              <a:t>フックがある．</a:t>
            </a:r>
          </a:p>
        </p:txBody>
      </p:sp>
      <p:cxnSp>
        <p:nvCxnSpPr>
          <p:cNvPr id="16" name="直線コネクタ 15">
            <a:extLst>
              <a:ext uri="{FF2B5EF4-FFF2-40B4-BE49-F238E27FC236}">
                <a16:creationId xmlns:a16="http://schemas.microsoft.com/office/drawing/2014/main" id="{8F8241C3-E4DF-4AA8-9BBB-88BDAC71AEFD}"/>
              </a:ext>
            </a:extLst>
          </p:cNvPr>
          <p:cNvCxnSpPr>
            <a:cxnSpLocks/>
          </p:cNvCxnSpPr>
          <p:nvPr/>
        </p:nvCxnSpPr>
        <p:spPr>
          <a:xfrm flipV="1">
            <a:off x="2271856" y="5734187"/>
            <a:ext cx="1108466" cy="224940"/>
          </a:xfrm>
          <a:prstGeom prst="line">
            <a:avLst/>
          </a:prstGeom>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3BFDC274-DCA9-47C6-AFDB-559C800E96F1}"/>
              </a:ext>
            </a:extLst>
          </p:cNvPr>
          <p:cNvSpPr txBox="1"/>
          <p:nvPr/>
        </p:nvSpPr>
        <p:spPr>
          <a:xfrm>
            <a:off x="3404308" y="5553845"/>
            <a:ext cx="2207485" cy="307777"/>
          </a:xfrm>
          <a:prstGeom prst="rect">
            <a:avLst/>
          </a:prstGeom>
          <a:noFill/>
        </p:spPr>
        <p:txBody>
          <a:bodyPr wrap="square" rtlCol="0">
            <a:spAutoFit/>
          </a:bodyPr>
          <a:lstStyle/>
          <a:p>
            <a:r>
              <a:rPr kumimoji="1" lang="ja-JP" altLang="en-US" sz="1400" dirty="0">
                <a:latin typeface="+mn-ea"/>
              </a:rPr>
              <a:t>水平方向にも強化できる</a:t>
            </a:r>
          </a:p>
        </p:txBody>
      </p:sp>
      <p:sp>
        <p:nvSpPr>
          <p:cNvPr id="12" name="二等辺三角形 11">
            <a:extLst>
              <a:ext uri="{FF2B5EF4-FFF2-40B4-BE49-F238E27FC236}">
                <a16:creationId xmlns:a16="http://schemas.microsoft.com/office/drawing/2014/main" id="{56A54C0C-FFA2-4B0C-83D2-C6C8E665BC02}"/>
              </a:ext>
            </a:extLst>
          </p:cNvPr>
          <p:cNvSpPr/>
          <p:nvPr/>
        </p:nvSpPr>
        <p:spPr>
          <a:xfrm rot="10800000">
            <a:off x="467716" y="1760496"/>
            <a:ext cx="506684" cy="111135"/>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mn-ea"/>
            </a:endParaRPr>
          </a:p>
        </p:txBody>
      </p:sp>
      <p:sp>
        <p:nvSpPr>
          <p:cNvPr id="6" name="矢印: 右 5">
            <a:extLst>
              <a:ext uri="{FF2B5EF4-FFF2-40B4-BE49-F238E27FC236}">
                <a16:creationId xmlns:a16="http://schemas.microsoft.com/office/drawing/2014/main" id="{E38DD2CD-7D18-4D34-82B0-524BE543C952}"/>
              </a:ext>
            </a:extLst>
          </p:cNvPr>
          <p:cNvSpPr/>
          <p:nvPr/>
        </p:nvSpPr>
        <p:spPr>
          <a:xfrm>
            <a:off x="5492296" y="4585065"/>
            <a:ext cx="889233" cy="717882"/>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800" dirty="0">
                <a:latin typeface="+mn-ea"/>
              </a:rPr>
              <a:t>厚さ方向に埋め込む</a:t>
            </a:r>
          </a:p>
        </p:txBody>
      </p:sp>
    </p:spTree>
    <p:extLst>
      <p:ext uri="{BB962C8B-B14F-4D97-AF65-F5344CB8AC3E}">
        <p14:creationId xmlns:p14="http://schemas.microsoft.com/office/powerpoint/2010/main" val="1179851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CE819B3-4627-4FE5-BC49-B77161BF5F2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pic>
        <p:nvPicPr>
          <p:cNvPr id="24" name="図 23">
            <a:extLst>
              <a:ext uri="{FF2B5EF4-FFF2-40B4-BE49-F238E27FC236}">
                <a16:creationId xmlns:a16="http://schemas.microsoft.com/office/drawing/2014/main" id="{5B23AAD2-5880-4D41-A600-3594D7C58A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0012" y="2220220"/>
            <a:ext cx="2794000" cy="3117274"/>
          </a:xfrm>
          <a:prstGeom prst="rect">
            <a:avLst/>
          </a:prstGeom>
          <a:noFill/>
          <a:ln>
            <a:noFill/>
          </a:ln>
        </p:spPr>
      </p:pic>
      <mc:AlternateContent xmlns:mc="http://schemas.openxmlformats.org/markup-compatibility/2006" xmlns:a14="http://schemas.microsoft.com/office/drawing/2010/main">
        <mc:Choice Requires="a14">
          <p:sp>
            <p:nvSpPr>
              <p:cNvPr id="26" name="コンテンツ プレースホルダー 9">
                <a:extLst>
                  <a:ext uri="{FF2B5EF4-FFF2-40B4-BE49-F238E27FC236}">
                    <a16:creationId xmlns:a16="http://schemas.microsoft.com/office/drawing/2014/main" id="{3A2703E6-85E5-4BFC-8CA1-A383D2D97E36}"/>
                  </a:ext>
                </a:extLst>
              </p:cNvPr>
              <p:cNvSpPr txBox="1">
                <a:spLocks/>
              </p:cNvSpPr>
              <p:nvPr/>
            </p:nvSpPr>
            <p:spPr>
              <a:xfrm>
                <a:off x="4938204" y="2388144"/>
                <a:ext cx="3042697" cy="13461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kern="100" smtClean="0">
                            <a:effectLst/>
                            <a:latin typeface="Cambria Math" panose="02040503050406030204" pitchFamily="18" charset="0"/>
                          </a:rPr>
                          <m:t>𝐿</m:t>
                        </m:r>
                      </m:sub>
                    </m:sSub>
                  </m:oMath>
                </a14:m>
                <a:r>
                  <a:rPr lang="ja-JP" altLang="en-US" sz="1600" dirty="0">
                    <a:latin typeface="+mn-ea"/>
                  </a:rPr>
                  <a:t>：重ね継手長さが</a:t>
                </a:r>
                <a:r>
                  <a:rPr lang="en-US" altLang="ja-JP" sz="1600" dirty="0">
                    <a:latin typeface="+mn-ea"/>
                  </a:rPr>
                  <a:t>24mm</a:t>
                </a:r>
              </a:p>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i="1" kern="100" smtClean="0">
                            <a:effectLst/>
                            <a:latin typeface="Cambria Math" panose="02040503050406030204" pitchFamily="18" charset="0"/>
                          </a:rPr>
                          <m:t>𝑠</m:t>
                        </m:r>
                      </m:sub>
                    </m:sSub>
                  </m:oMath>
                </a14:m>
                <a:r>
                  <a:rPr lang="ja-JP" altLang="en-US" sz="1600" dirty="0">
                    <a:latin typeface="+mn-ea"/>
                  </a:rPr>
                  <a:t>：重ね継手長さが</a:t>
                </a:r>
                <a:r>
                  <a:rPr lang="en-US" altLang="ja-JP" sz="1600" dirty="0">
                    <a:latin typeface="+mn-ea"/>
                  </a:rPr>
                  <a:t>10mm</a:t>
                </a:r>
              </a:p>
              <a:p>
                <a:pPr marL="0" indent="0">
                  <a:buNone/>
                </a:pPr>
                <a:r>
                  <a:rPr lang="en-US" altLang="ja-JP" sz="1600" dirty="0">
                    <a:latin typeface="+mn-ea"/>
                  </a:rPr>
                  <a:t>A </a:t>
                </a:r>
                <a:r>
                  <a:rPr lang="ja-JP" altLang="en-US" sz="1600" dirty="0">
                    <a:latin typeface="+mn-ea"/>
                  </a:rPr>
                  <a:t>：普通強化試験片</a:t>
                </a:r>
                <a:endParaRPr lang="en-US" altLang="ja-JP" sz="1600" dirty="0">
                  <a:latin typeface="+mn-ea"/>
                </a:endParaRPr>
              </a:p>
            </p:txBody>
          </p:sp>
        </mc:Choice>
        <mc:Fallback xmlns="">
          <p:sp>
            <p:nvSpPr>
              <p:cNvPr id="26" name="コンテンツ プレースホルダー 9">
                <a:extLst>
                  <a:ext uri="{FF2B5EF4-FFF2-40B4-BE49-F238E27FC236}">
                    <a16:creationId xmlns:a16="http://schemas.microsoft.com/office/drawing/2014/main" id="{3A2703E6-85E5-4BFC-8CA1-A383D2D97E36}"/>
                  </a:ext>
                </a:extLst>
              </p:cNvPr>
              <p:cNvSpPr txBox="1">
                <a:spLocks noRot="1" noChangeAspect="1" noMove="1" noResize="1" noEditPoints="1" noAdjustHandles="1" noChangeArrowheads="1" noChangeShapeType="1" noTextEdit="1"/>
              </p:cNvSpPr>
              <p:nvPr/>
            </p:nvSpPr>
            <p:spPr>
              <a:xfrm>
                <a:off x="4938204" y="2388144"/>
                <a:ext cx="3042697" cy="1346195"/>
              </a:xfrm>
              <a:prstGeom prst="rect">
                <a:avLst/>
              </a:prstGeom>
              <a:blipFill>
                <a:blip r:embed="rId4"/>
                <a:stretch>
                  <a:fillRect l="-1002" t="-3167"/>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F9727969-62E0-445A-8D5B-52DDC68F48C8}"/>
              </a:ext>
            </a:extLst>
          </p:cNvPr>
          <p:cNvPicPr/>
          <p:nvPr/>
        </p:nvPicPr>
        <p:blipFill>
          <a:blip r:embed="rId5">
            <a:extLst>
              <a:ext uri="{28A0092B-C50C-407E-A947-70E740481C1C}">
                <a14:useLocalDpi xmlns:a14="http://schemas.microsoft.com/office/drawing/2010/main" val="0"/>
              </a:ext>
            </a:extLst>
          </a:blip>
          <a:stretch>
            <a:fillRect/>
          </a:stretch>
        </p:blipFill>
        <p:spPr>
          <a:xfrm>
            <a:off x="4181624" y="2119221"/>
            <a:ext cx="4204272" cy="3319272"/>
          </a:xfrm>
          <a:prstGeom prst="rect">
            <a:avLst/>
          </a:prstGeom>
        </p:spPr>
      </p:pic>
    </p:spTree>
    <p:extLst>
      <p:ext uri="{BB962C8B-B14F-4D97-AF65-F5344CB8AC3E}">
        <p14:creationId xmlns:p14="http://schemas.microsoft.com/office/powerpoint/2010/main" val="2474363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3E84FA81-FE44-49A1-B9B1-CBC5A7EE3AF0}"/>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5" name="図 4">
            <a:extLst>
              <a:ext uri="{FF2B5EF4-FFF2-40B4-BE49-F238E27FC236}">
                <a16:creationId xmlns:a16="http://schemas.microsoft.com/office/drawing/2014/main" id="{6D85846E-0F39-4260-9ACE-18356BD60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847" y="4221201"/>
            <a:ext cx="1372084" cy="2198286"/>
          </a:xfrm>
          <a:prstGeom prst="rect">
            <a:avLst/>
          </a:prstGeom>
        </p:spPr>
      </p:pic>
      <p:pic>
        <p:nvPicPr>
          <p:cNvPr id="3" name="図 2">
            <a:extLst>
              <a:ext uri="{FF2B5EF4-FFF2-40B4-BE49-F238E27FC236}">
                <a16:creationId xmlns:a16="http://schemas.microsoft.com/office/drawing/2014/main" id="{AA50F4D4-409B-4EF9-AED0-00F55F51F9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12" y="3769681"/>
            <a:ext cx="2043373" cy="2655648"/>
          </a:xfrm>
          <a:prstGeom prst="rect">
            <a:avLst/>
          </a:prstGeom>
        </p:spPr>
      </p:pic>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重ね継手の効果</a:t>
            </a:r>
            <a:endParaRPr lang="ja-JP" altLang="en-US" sz="2400" dirty="0">
              <a:solidFill>
                <a:schemeClr val="bg1"/>
              </a:solidFill>
              <a:latin typeface="+mn-ea"/>
              <a:ea typeface="+mn-ea"/>
            </a:endParaRPr>
          </a:p>
        </p:txBody>
      </p:sp>
      <p:sp>
        <p:nvSpPr>
          <p:cNvPr id="15" name="テキスト ボックス 14">
            <a:extLst>
              <a:ext uri="{FF2B5EF4-FFF2-40B4-BE49-F238E27FC236}">
                <a16:creationId xmlns:a16="http://schemas.microsoft.com/office/drawing/2014/main" id="{AEF7CBA7-9994-4863-9428-02CF764AFC5A}"/>
              </a:ext>
            </a:extLst>
          </p:cNvPr>
          <p:cNvSpPr txBox="1"/>
          <p:nvPr/>
        </p:nvSpPr>
        <p:spPr>
          <a:xfrm>
            <a:off x="770031" y="1022532"/>
            <a:ext cx="8134078" cy="2339102"/>
          </a:xfrm>
          <a:prstGeom prst="rect">
            <a:avLst/>
          </a:prstGeom>
          <a:noFill/>
        </p:spPr>
        <p:txBody>
          <a:bodyPr wrap="square" rtlCol="0">
            <a:spAutoFit/>
          </a:bodyPr>
          <a:lstStyle/>
          <a:p>
            <a:r>
              <a:rPr kumimoji="1" lang="ja-JP" altLang="en-US" sz="1600" dirty="0"/>
              <a:t>例えば下図のように，高さの異なる造形物に対し，</a:t>
            </a:r>
            <a:endParaRPr kumimoji="1" lang="en-US" altLang="ja-JP" sz="1600" dirty="0"/>
          </a:p>
          <a:p>
            <a:r>
              <a:rPr kumimoji="1" lang="ja-JP" altLang="en-US" sz="1600" dirty="0"/>
              <a:t>エポキシ樹脂の量を調節することで高さを合わせることができる．</a:t>
            </a:r>
            <a:endParaRPr kumimoji="1" lang="en-US" altLang="ja-JP" sz="1600" dirty="0"/>
          </a:p>
          <a:p>
            <a:r>
              <a:rPr kumimoji="1" lang="ja-JP" altLang="en-US" sz="1600" dirty="0"/>
              <a:t>↓</a:t>
            </a:r>
            <a:endParaRPr kumimoji="1" lang="en-US" altLang="ja-JP" sz="1600" dirty="0"/>
          </a:p>
          <a:p>
            <a:r>
              <a:rPr kumimoji="1" lang="ja-JP" altLang="en-US" sz="1600" dirty="0">
                <a:solidFill>
                  <a:srgbClr val="FF0000"/>
                </a:solidFill>
              </a:rPr>
              <a:t>準備しておく</a:t>
            </a:r>
            <a:r>
              <a:rPr kumimoji="1" lang="en-US" altLang="ja-JP" sz="1600" dirty="0">
                <a:solidFill>
                  <a:srgbClr val="FF0000"/>
                </a:solidFill>
              </a:rPr>
              <a:t>CFRP</a:t>
            </a:r>
            <a:r>
              <a:rPr kumimoji="1" lang="ja-JP" altLang="en-US" sz="1600" dirty="0">
                <a:solidFill>
                  <a:srgbClr val="FF0000"/>
                </a:solidFill>
              </a:rPr>
              <a:t>の長さを均一にすることができる．</a:t>
            </a:r>
          </a:p>
          <a:p>
            <a:r>
              <a:rPr kumimoji="1" lang="ja-JP" altLang="en-US" sz="1600" dirty="0"/>
              <a:t>↓</a:t>
            </a:r>
            <a:endParaRPr kumimoji="1" lang="en-US" altLang="ja-JP" sz="1600" dirty="0"/>
          </a:p>
          <a:p>
            <a:r>
              <a:rPr kumimoji="1" lang="ja-JP" altLang="en-US" sz="1600" dirty="0"/>
              <a:t>エポキシ樹脂の注入量を最適化するソフトウェアだけで</a:t>
            </a:r>
            <a:endParaRPr kumimoji="1" lang="en-US" altLang="ja-JP" sz="1600" dirty="0"/>
          </a:p>
          <a:p>
            <a:r>
              <a:rPr kumimoji="1" lang="ja-JP" altLang="en-US" sz="1600" dirty="0"/>
              <a:t>あらゆる高さの造形物に対応できる．</a:t>
            </a:r>
            <a:endParaRPr kumimoji="1" lang="en-US" altLang="ja-JP" sz="1600" dirty="0"/>
          </a:p>
          <a:p>
            <a:r>
              <a:rPr kumimoji="1" lang="ja-JP" altLang="en-US" sz="1600" dirty="0"/>
              <a:t>↓</a:t>
            </a:r>
            <a:endParaRPr kumimoji="1" lang="en-US" altLang="ja-JP" sz="1600" dirty="0"/>
          </a:p>
          <a:p>
            <a:r>
              <a:rPr kumimoji="1" lang="ja-JP" altLang="en-US" sz="1600" dirty="0"/>
              <a:t>自動化に向いている．</a:t>
            </a:r>
          </a:p>
        </p:txBody>
      </p:sp>
      <p:sp>
        <p:nvSpPr>
          <p:cNvPr id="18" name="楕円 17">
            <a:extLst>
              <a:ext uri="{FF2B5EF4-FFF2-40B4-BE49-F238E27FC236}">
                <a16:creationId xmlns:a16="http://schemas.microsoft.com/office/drawing/2014/main" id="{A9BE49C1-075D-4467-B8BE-8CBAEC4BA041}"/>
              </a:ext>
            </a:extLst>
          </p:cNvPr>
          <p:cNvSpPr/>
          <p:nvPr/>
        </p:nvSpPr>
        <p:spPr>
          <a:xfrm>
            <a:off x="3460681" y="4849046"/>
            <a:ext cx="470845" cy="47129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20" name="直線コネクタ 19">
            <a:extLst>
              <a:ext uri="{FF2B5EF4-FFF2-40B4-BE49-F238E27FC236}">
                <a16:creationId xmlns:a16="http://schemas.microsoft.com/office/drawing/2014/main" id="{D3FE26FE-F588-4091-9404-11AF547F4A7D}"/>
              </a:ext>
            </a:extLst>
          </p:cNvPr>
          <p:cNvCxnSpPr>
            <a:cxnSpLocks/>
          </p:cNvCxnSpPr>
          <p:nvPr/>
        </p:nvCxnSpPr>
        <p:spPr>
          <a:xfrm flipV="1">
            <a:off x="3911122" y="4726878"/>
            <a:ext cx="996129" cy="35781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D629300-1643-4E85-B853-E2BA7159FE86}"/>
              </a:ext>
            </a:extLst>
          </p:cNvPr>
          <p:cNvSpPr txBox="1"/>
          <p:nvPr/>
        </p:nvSpPr>
        <p:spPr>
          <a:xfrm>
            <a:off x="4977688" y="4236939"/>
            <a:ext cx="3991384" cy="1354217"/>
          </a:xfrm>
          <a:prstGeom prst="rect">
            <a:avLst/>
          </a:prstGeom>
          <a:noFill/>
        </p:spPr>
        <p:txBody>
          <a:bodyPr wrap="square" rtlCol="0">
            <a:spAutoFit/>
          </a:bodyPr>
          <a:lstStyle/>
          <a:p>
            <a:r>
              <a:rPr kumimoji="1" lang="ja-JP" altLang="en-US" sz="1600" dirty="0"/>
              <a:t>継手をエポキシ樹脂の量を調整する</a:t>
            </a:r>
            <a:endParaRPr kumimoji="1" lang="en-US" altLang="ja-JP" sz="1600" dirty="0"/>
          </a:p>
          <a:p>
            <a:r>
              <a:rPr kumimoji="1" lang="ja-JP" altLang="en-US" sz="1600" dirty="0"/>
              <a:t>ことで，高さを変動させることができる．</a:t>
            </a:r>
            <a:endParaRPr kumimoji="1" lang="en-US" altLang="ja-JP" sz="1600" dirty="0"/>
          </a:p>
          <a:p>
            <a:r>
              <a:rPr kumimoji="1" lang="ja-JP" altLang="en-US" sz="1600" dirty="0"/>
              <a:t>また，継手は力の伝達をし，</a:t>
            </a:r>
            <a:endParaRPr kumimoji="1" lang="en-US" altLang="ja-JP" sz="1600" dirty="0"/>
          </a:p>
          <a:p>
            <a:r>
              <a:rPr kumimoji="1" lang="ja-JP" altLang="en-US" sz="1600" dirty="0"/>
              <a:t>エポキシ樹脂間の層間強度が低くなる</a:t>
            </a:r>
            <a:endParaRPr kumimoji="1" lang="en-US" altLang="ja-JP" sz="1600" dirty="0"/>
          </a:p>
          <a:p>
            <a:r>
              <a:rPr kumimoji="1" lang="ja-JP" altLang="en-US" sz="1600" dirty="0"/>
              <a:t>ことを防ぐ役割も担っている．</a:t>
            </a:r>
            <a:endParaRPr kumimoji="1" lang="en-US" altLang="ja-JP" sz="1600" dirty="0"/>
          </a:p>
        </p:txBody>
      </p:sp>
    </p:spTree>
    <p:extLst>
      <p:ext uri="{BB962C8B-B14F-4D97-AF65-F5344CB8AC3E}">
        <p14:creationId xmlns:p14="http://schemas.microsoft.com/office/powerpoint/2010/main" val="935764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278A7583-4989-4F42-8DF6-5B193BBD059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 name="タイトル 1">
            <a:extLst>
              <a:ext uri="{FF2B5EF4-FFF2-40B4-BE49-F238E27FC236}">
                <a16:creationId xmlns:a16="http://schemas.microsoft.com/office/drawing/2014/main" id="{BABAAAD3-54E1-4170-88CC-FA44E4907956}"/>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mn-ea"/>
                <a:ea typeface="+mn-ea"/>
              </a:rPr>
              <a:t>CFRP</a:t>
            </a:r>
            <a:r>
              <a:rPr lang="ja-JP" altLang="en-US" sz="2400" b="1" dirty="0">
                <a:solidFill>
                  <a:schemeClr val="bg1"/>
                </a:solidFill>
                <a:latin typeface="+mn-ea"/>
                <a:ea typeface="+mn-ea"/>
              </a:rPr>
              <a:t>落下装置</a:t>
            </a:r>
          </a:p>
        </p:txBody>
      </p:sp>
      <p:sp>
        <p:nvSpPr>
          <p:cNvPr id="64" name="テキスト ボックス 63">
            <a:extLst>
              <a:ext uri="{FF2B5EF4-FFF2-40B4-BE49-F238E27FC236}">
                <a16:creationId xmlns:a16="http://schemas.microsoft.com/office/drawing/2014/main" id="{68C2A2E5-3438-4A0E-84BE-31BE6B268C2A}"/>
              </a:ext>
            </a:extLst>
          </p:cNvPr>
          <p:cNvSpPr txBox="1"/>
          <p:nvPr/>
        </p:nvSpPr>
        <p:spPr>
          <a:xfrm>
            <a:off x="4380885" y="5615583"/>
            <a:ext cx="3695242" cy="861774"/>
          </a:xfrm>
          <a:prstGeom prst="rect">
            <a:avLst/>
          </a:prstGeom>
          <a:noFill/>
        </p:spPr>
        <p:txBody>
          <a:bodyPr wrap="none" rtlCol="0">
            <a:spAutoFit/>
          </a:bodyPr>
          <a:lstStyle/>
          <a:p>
            <a:r>
              <a:rPr kumimoji="1" lang="ja-JP" altLang="en-US" sz="1600" dirty="0">
                <a:latin typeface="+mn-ea"/>
              </a:rPr>
              <a:t>サーボモータを</a:t>
            </a:r>
            <a:r>
              <a:rPr kumimoji="1" lang="en-US" altLang="ja-JP" sz="1600" dirty="0">
                <a:latin typeface="+mn-ea"/>
              </a:rPr>
              <a:t>90°</a:t>
            </a:r>
            <a:r>
              <a:rPr kumimoji="1" lang="ja-JP" altLang="en-US" sz="1600" dirty="0">
                <a:latin typeface="+mn-ea"/>
              </a:rPr>
              <a:t>回転させることで</a:t>
            </a:r>
            <a:endParaRPr kumimoji="1" lang="en-US" altLang="ja-JP" sz="1600" dirty="0">
              <a:latin typeface="+mn-ea"/>
            </a:endParaRPr>
          </a:p>
          <a:p>
            <a:r>
              <a:rPr kumimoji="1" lang="ja-JP" altLang="en-US" sz="1600" dirty="0">
                <a:latin typeface="+mn-ea"/>
              </a:rPr>
              <a:t>充填してある</a:t>
            </a:r>
            <a:r>
              <a:rPr kumimoji="1" lang="en-US" altLang="ja-JP" sz="1600" dirty="0">
                <a:latin typeface="+mn-ea"/>
              </a:rPr>
              <a:t>CFRP</a:t>
            </a:r>
            <a:r>
              <a:rPr kumimoji="1" lang="ja-JP" altLang="en-US" sz="1600" dirty="0">
                <a:latin typeface="+mn-ea"/>
              </a:rPr>
              <a:t>ロッドを１本づつ</a:t>
            </a:r>
            <a:endParaRPr kumimoji="1" lang="en-US" altLang="ja-JP" sz="1600" dirty="0">
              <a:latin typeface="+mn-ea"/>
            </a:endParaRPr>
          </a:p>
          <a:p>
            <a:r>
              <a:rPr kumimoji="1" lang="ja-JP" altLang="en-US" sz="1600" dirty="0">
                <a:latin typeface="+mn-ea"/>
              </a:rPr>
              <a:t>落とすという機構．</a:t>
            </a:r>
            <a:endParaRPr kumimoji="1" lang="en-US" altLang="ja-JP" sz="1600" dirty="0">
              <a:latin typeface="+mn-ea"/>
            </a:endParaRPr>
          </a:p>
        </p:txBody>
      </p:sp>
      <p:pic>
        <p:nvPicPr>
          <p:cNvPr id="4" name="図 3">
            <a:extLst>
              <a:ext uri="{FF2B5EF4-FFF2-40B4-BE49-F238E27FC236}">
                <a16:creationId xmlns:a16="http://schemas.microsoft.com/office/drawing/2014/main" id="{C7EC97F0-C3DC-42BF-9C50-C3F8B776E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94" y="962881"/>
            <a:ext cx="5392269" cy="2865295"/>
          </a:xfrm>
          <a:prstGeom prst="rect">
            <a:avLst/>
          </a:prstGeom>
        </p:spPr>
      </p:pic>
      <p:pic>
        <p:nvPicPr>
          <p:cNvPr id="32" name="コンテンツ プレースホルダー 6">
            <a:extLst>
              <a:ext uri="{FF2B5EF4-FFF2-40B4-BE49-F238E27FC236}">
                <a16:creationId xmlns:a16="http://schemas.microsoft.com/office/drawing/2014/main" id="{0A8EE428-7B0C-43E6-A34B-B478233C5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94" y="4860656"/>
            <a:ext cx="3554098" cy="1787985"/>
          </a:xfrm>
          <a:prstGeom prst="rect">
            <a:avLst/>
          </a:prstGeom>
        </p:spPr>
      </p:pic>
      <p:sp>
        <p:nvSpPr>
          <p:cNvPr id="33" name="テキスト ボックス 32">
            <a:extLst>
              <a:ext uri="{FF2B5EF4-FFF2-40B4-BE49-F238E27FC236}">
                <a16:creationId xmlns:a16="http://schemas.microsoft.com/office/drawing/2014/main" id="{32CC93E5-FEE7-4C98-93B4-35612DE462B5}"/>
              </a:ext>
            </a:extLst>
          </p:cNvPr>
          <p:cNvSpPr txBox="1"/>
          <p:nvPr/>
        </p:nvSpPr>
        <p:spPr>
          <a:xfrm>
            <a:off x="1108851" y="4495864"/>
            <a:ext cx="2364750" cy="338554"/>
          </a:xfrm>
          <a:prstGeom prst="rect">
            <a:avLst/>
          </a:prstGeom>
          <a:noFill/>
        </p:spPr>
        <p:txBody>
          <a:bodyPr wrap="none" rtlCol="0">
            <a:spAutoFit/>
          </a:bodyPr>
          <a:lstStyle/>
          <a:p>
            <a:r>
              <a:rPr kumimoji="1" lang="en-US" altLang="ja-JP" sz="1600" dirty="0">
                <a:latin typeface="+mn-ea"/>
              </a:rPr>
              <a:t>CFRP</a:t>
            </a:r>
            <a:r>
              <a:rPr kumimoji="1" lang="ja-JP" altLang="en-US" sz="1600" dirty="0">
                <a:latin typeface="+mn-ea"/>
              </a:rPr>
              <a:t>を複数本充填する</a:t>
            </a:r>
          </a:p>
        </p:txBody>
      </p:sp>
      <p:cxnSp>
        <p:nvCxnSpPr>
          <p:cNvPr id="35" name="直線コネクタ 34">
            <a:extLst>
              <a:ext uri="{FF2B5EF4-FFF2-40B4-BE49-F238E27FC236}">
                <a16:creationId xmlns:a16="http://schemas.microsoft.com/office/drawing/2014/main" id="{0899B4FF-BED7-480A-A9C4-5F17E101FC0F}"/>
              </a:ext>
            </a:extLst>
          </p:cNvPr>
          <p:cNvCxnSpPr>
            <a:cxnSpLocks/>
          </p:cNvCxnSpPr>
          <p:nvPr/>
        </p:nvCxnSpPr>
        <p:spPr>
          <a:xfrm flipV="1">
            <a:off x="1500578" y="4758421"/>
            <a:ext cx="97599" cy="317453"/>
          </a:xfrm>
          <a:prstGeom prst="line">
            <a:avLst/>
          </a:prstGeom>
          <a:ln w="12700"/>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A3878B42-3C97-4139-887E-E65FE6231D8D}"/>
              </a:ext>
            </a:extLst>
          </p:cNvPr>
          <p:cNvSpPr txBox="1"/>
          <p:nvPr/>
        </p:nvSpPr>
        <p:spPr>
          <a:xfrm>
            <a:off x="925193" y="4175139"/>
            <a:ext cx="3702465"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dirty="0">
                <a:solidFill>
                  <a:schemeClr val="accent1">
                    <a:lumMod val="50000"/>
                  </a:schemeClr>
                </a:solidFill>
                <a:latin typeface="+mn-ea"/>
              </a:rPr>
              <a:t>を落とす仕組み</a:t>
            </a:r>
            <a:endParaRPr kumimoji="1" lang="ja-JP" altLang="en-US" sz="1600" dirty="0">
              <a:latin typeface="+mn-ea"/>
            </a:endParaRPr>
          </a:p>
        </p:txBody>
      </p:sp>
    </p:spTree>
    <p:extLst>
      <p:ext uri="{BB962C8B-B14F-4D97-AF65-F5344CB8AC3E}">
        <p14:creationId xmlns:p14="http://schemas.microsoft.com/office/powerpoint/2010/main" val="2166362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19749" y="111477"/>
            <a:ext cx="4902268" cy="461665"/>
          </a:xfrm>
          <a:prstGeom prst="rect">
            <a:avLst/>
          </a:prstGeom>
          <a:noFill/>
        </p:spPr>
        <p:txBody>
          <a:bodyPr wrap="square" rtlCol="0">
            <a:spAutoFit/>
          </a:bodyPr>
          <a:lstStyle/>
          <a:p>
            <a:r>
              <a:rPr kumimoji="1" lang="ja-JP" altLang="en-US" sz="2400" b="1" dirty="0">
                <a:solidFill>
                  <a:schemeClr val="bg1"/>
                </a:solidFill>
                <a:latin typeface="+mn-ea"/>
              </a:rPr>
              <a:t>従来研究と研究目的</a:t>
            </a:r>
            <a:endParaRPr kumimoji="1" lang="en-US" altLang="ja-JP" sz="2400" dirty="0">
              <a:solidFill>
                <a:schemeClr val="bg1"/>
              </a:solidFill>
              <a:latin typeface="+mn-ea"/>
            </a:endParaRPr>
          </a:p>
        </p:txBody>
      </p:sp>
      <p:sp>
        <p:nvSpPr>
          <p:cNvPr id="146" name="テキスト ボックス 145">
            <a:extLst>
              <a:ext uri="{FF2B5EF4-FFF2-40B4-BE49-F238E27FC236}">
                <a16:creationId xmlns:a16="http://schemas.microsoft.com/office/drawing/2014/main" id="{7A659B84-B3AD-4F22-95F5-082FBE40D05C}"/>
              </a:ext>
            </a:extLst>
          </p:cNvPr>
          <p:cNvSpPr txBox="1"/>
          <p:nvPr/>
        </p:nvSpPr>
        <p:spPr>
          <a:xfrm>
            <a:off x="498812" y="5308890"/>
            <a:ext cx="8271477" cy="938719"/>
          </a:xfrm>
          <a:prstGeom prst="rect">
            <a:avLst/>
          </a:prstGeom>
          <a:noFill/>
        </p:spPr>
        <p:txBody>
          <a:bodyPr wrap="square" rtlCol="0">
            <a:spAutoFit/>
          </a:bodyPr>
          <a:lstStyle/>
          <a:p>
            <a:r>
              <a:rPr kumimoji="1" lang="ja-JP" altLang="en-US" sz="1600" b="1" dirty="0">
                <a:solidFill>
                  <a:schemeClr val="accent1">
                    <a:lumMod val="50000"/>
                  </a:schemeClr>
                </a:solidFill>
                <a:latin typeface="+mn-ea"/>
              </a:rPr>
              <a:t>研究目的</a:t>
            </a:r>
            <a:endParaRPr kumimoji="1" lang="en-US" altLang="ja-JP" sz="1600" b="1" dirty="0">
              <a:solidFill>
                <a:schemeClr val="accent1">
                  <a:lumMod val="50000"/>
                </a:schemeClr>
              </a:solidFill>
              <a:latin typeface="+mn-ea"/>
            </a:endParaRPr>
          </a:p>
          <a:p>
            <a:endParaRPr kumimoji="1" lang="en-US" altLang="ja-JP" sz="700" b="1" dirty="0">
              <a:solidFill>
                <a:schemeClr val="accent1">
                  <a:lumMod val="50000"/>
                </a:schemeClr>
              </a:solidFill>
              <a:latin typeface="+mn-ea"/>
            </a:endParaRPr>
          </a:p>
          <a:p>
            <a:r>
              <a:rPr kumimoji="1" lang="en-US" altLang="ja-JP" sz="1600" dirty="0">
                <a:latin typeface="+mn-ea"/>
              </a:rPr>
              <a:t>	</a:t>
            </a:r>
            <a:r>
              <a:rPr kumimoji="1" lang="ja-JP" altLang="en-US" sz="1600" dirty="0">
                <a:latin typeface="+mn-ea"/>
              </a:rPr>
              <a:t>熱溶解積層法</a:t>
            </a:r>
            <a:r>
              <a:rPr kumimoji="1" lang="en-US" altLang="ja-JP" sz="1600" dirty="0">
                <a:latin typeface="+mn-ea"/>
              </a:rPr>
              <a:t>3D</a:t>
            </a:r>
            <a:r>
              <a:rPr kumimoji="1" lang="ja-JP" altLang="en-US" sz="1600" dirty="0">
                <a:latin typeface="+mn-ea"/>
              </a:rPr>
              <a:t>プリンターで成形される造形物の，厚さ方向引張強度を向上させる</a:t>
            </a:r>
            <a:r>
              <a:rPr kumimoji="1" lang="en-US" altLang="ja-JP" sz="1600" dirty="0">
                <a:latin typeface="+mn-ea"/>
              </a:rPr>
              <a:t>	</a:t>
            </a:r>
            <a:r>
              <a:rPr kumimoji="1" lang="ja-JP" altLang="en-US" sz="1600" dirty="0">
                <a:latin typeface="+mn-ea"/>
              </a:rPr>
              <a:t>新しい有効的な強化手法を提案する．</a:t>
            </a:r>
            <a:endParaRPr kumimoji="1" lang="en-US" altLang="ja-JP" sz="1600" dirty="0">
              <a:latin typeface="+mn-ea"/>
            </a:endParaRPr>
          </a:p>
        </p:txBody>
      </p:sp>
      <p:sp>
        <p:nvSpPr>
          <p:cNvPr id="43" name="テキスト ボックス 42">
            <a:extLst>
              <a:ext uri="{FF2B5EF4-FFF2-40B4-BE49-F238E27FC236}">
                <a16:creationId xmlns:a16="http://schemas.microsoft.com/office/drawing/2014/main" id="{2F9038A0-146C-4CDD-B7DB-F392659CF797}"/>
              </a:ext>
            </a:extLst>
          </p:cNvPr>
          <p:cNvSpPr txBox="1"/>
          <p:nvPr/>
        </p:nvSpPr>
        <p:spPr>
          <a:xfrm>
            <a:off x="498812" y="950097"/>
            <a:ext cx="4241076" cy="338554"/>
          </a:xfrm>
          <a:prstGeom prst="rect">
            <a:avLst/>
          </a:prstGeom>
          <a:noFill/>
        </p:spPr>
        <p:txBody>
          <a:bodyPr wrap="square" rtlCol="0">
            <a:spAutoFit/>
          </a:bodyPr>
          <a:lstStyle/>
          <a:p>
            <a:r>
              <a:rPr kumimoji="1" lang="ja-JP" altLang="en-US" sz="1600" b="1" dirty="0">
                <a:solidFill>
                  <a:schemeClr val="accent1">
                    <a:lumMod val="50000"/>
                  </a:schemeClr>
                </a:solidFill>
                <a:latin typeface="+mn-ea"/>
              </a:rPr>
              <a:t>従来研究</a:t>
            </a:r>
            <a:endParaRPr kumimoji="1" lang="en-US" altLang="ja-JP" sz="1600" b="1" dirty="0">
              <a:solidFill>
                <a:schemeClr val="accent1">
                  <a:lumMod val="50000"/>
                </a:schemeClr>
              </a:solidFill>
              <a:latin typeface="+mn-ea"/>
            </a:endParaRPr>
          </a:p>
        </p:txBody>
      </p:sp>
      <p:pic>
        <p:nvPicPr>
          <p:cNvPr id="7" name="図 6">
            <a:extLst>
              <a:ext uri="{FF2B5EF4-FFF2-40B4-BE49-F238E27FC236}">
                <a16:creationId xmlns:a16="http://schemas.microsoft.com/office/drawing/2014/main" id="{3BC1D1B5-1BF2-4ED2-8AC8-810F098364AB}"/>
              </a:ext>
            </a:extLst>
          </p:cNvPr>
          <p:cNvPicPr>
            <a:picLocks noChangeAspect="1"/>
          </p:cNvPicPr>
          <p:nvPr/>
        </p:nvPicPr>
        <p:blipFill>
          <a:blip r:embed="rId3"/>
          <a:stretch>
            <a:fillRect/>
          </a:stretch>
        </p:blipFill>
        <p:spPr>
          <a:xfrm>
            <a:off x="1310516" y="2751081"/>
            <a:ext cx="2666090" cy="1260334"/>
          </a:xfrm>
          <a:prstGeom prst="rect">
            <a:avLst/>
          </a:prstGeom>
        </p:spPr>
      </p:pic>
      <p:sp>
        <p:nvSpPr>
          <p:cNvPr id="17" name="テキスト ボックス 16">
            <a:extLst>
              <a:ext uri="{FF2B5EF4-FFF2-40B4-BE49-F238E27FC236}">
                <a16:creationId xmlns:a16="http://schemas.microsoft.com/office/drawing/2014/main" id="{88A5D64D-7297-4EC0-9590-3C0AD724ACEF}"/>
              </a:ext>
            </a:extLst>
          </p:cNvPr>
          <p:cNvSpPr txBox="1"/>
          <p:nvPr/>
        </p:nvSpPr>
        <p:spPr>
          <a:xfrm>
            <a:off x="1367877" y="1872109"/>
            <a:ext cx="3014434" cy="584775"/>
          </a:xfrm>
          <a:prstGeom prst="rect">
            <a:avLst/>
          </a:prstGeom>
          <a:noFill/>
        </p:spPr>
        <p:txBody>
          <a:bodyPr wrap="square" rtlCol="0">
            <a:spAutoFit/>
          </a:bodyPr>
          <a:lstStyle/>
          <a:p>
            <a:r>
              <a:rPr kumimoji="1" lang="ja-JP" altLang="en-US" sz="1600" dirty="0">
                <a:latin typeface="+mn-ea"/>
              </a:rPr>
              <a:t>赤外線で表面を加熱し</a:t>
            </a:r>
            <a:endParaRPr kumimoji="1" lang="en-US" altLang="ja-JP" sz="1600" dirty="0">
              <a:latin typeface="+mn-ea"/>
            </a:endParaRPr>
          </a:p>
          <a:p>
            <a:r>
              <a:rPr kumimoji="1" lang="ja-JP" altLang="en-US" sz="1600" dirty="0">
                <a:latin typeface="+mn-ea"/>
              </a:rPr>
              <a:t>層間強度を向上させる手法</a:t>
            </a:r>
            <a:endParaRPr kumimoji="1" lang="en-US" altLang="ja-JP" sz="1600" dirty="0">
              <a:latin typeface="+mn-ea"/>
            </a:endParaRPr>
          </a:p>
        </p:txBody>
      </p:sp>
      <p:sp>
        <p:nvSpPr>
          <p:cNvPr id="18" name="テキスト ボックス 17">
            <a:extLst>
              <a:ext uri="{FF2B5EF4-FFF2-40B4-BE49-F238E27FC236}">
                <a16:creationId xmlns:a16="http://schemas.microsoft.com/office/drawing/2014/main" id="{57B75B0D-D831-4420-9992-C7514CD2EF68}"/>
              </a:ext>
            </a:extLst>
          </p:cNvPr>
          <p:cNvSpPr txBox="1"/>
          <p:nvPr/>
        </p:nvSpPr>
        <p:spPr>
          <a:xfrm>
            <a:off x="5125384" y="1843309"/>
            <a:ext cx="3313273" cy="584775"/>
          </a:xfrm>
          <a:prstGeom prst="rect">
            <a:avLst/>
          </a:prstGeom>
          <a:noFill/>
        </p:spPr>
        <p:txBody>
          <a:bodyPr wrap="square" rtlCol="0">
            <a:spAutoFit/>
          </a:bodyPr>
          <a:lstStyle/>
          <a:p>
            <a:r>
              <a:rPr kumimoji="1" lang="ja-JP" altLang="en-US" sz="1600" dirty="0">
                <a:latin typeface="+mn-ea"/>
              </a:rPr>
              <a:t>厚さ方向に熱可塑性樹脂を</a:t>
            </a:r>
            <a:endParaRPr kumimoji="1" lang="en-US" altLang="ja-JP" sz="1600" dirty="0">
              <a:latin typeface="+mn-ea"/>
            </a:endParaRPr>
          </a:p>
          <a:p>
            <a:r>
              <a:rPr kumimoji="1" lang="ja-JP" altLang="en-US" sz="1600" dirty="0">
                <a:latin typeface="+mn-ea"/>
              </a:rPr>
              <a:t>埋め込むという手法</a:t>
            </a:r>
            <a:endParaRPr kumimoji="1" lang="en-US" altLang="ja-JP" sz="1600" dirty="0">
              <a:latin typeface="+mn-ea"/>
            </a:endParaRPr>
          </a:p>
        </p:txBody>
      </p:sp>
      <p:pic>
        <p:nvPicPr>
          <p:cNvPr id="20" name="図 19">
            <a:extLst>
              <a:ext uri="{FF2B5EF4-FFF2-40B4-BE49-F238E27FC236}">
                <a16:creationId xmlns:a16="http://schemas.microsoft.com/office/drawing/2014/main" id="{A310F5D1-5554-473E-A8A6-29204B279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9973" y="2633621"/>
            <a:ext cx="2118758" cy="1377794"/>
          </a:xfrm>
          <a:prstGeom prst="rect">
            <a:avLst/>
          </a:prstGeom>
        </p:spPr>
      </p:pic>
      <p:sp>
        <p:nvSpPr>
          <p:cNvPr id="23" name="四角形: 角を丸くする 22">
            <a:extLst>
              <a:ext uri="{FF2B5EF4-FFF2-40B4-BE49-F238E27FC236}">
                <a16:creationId xmlns:a16="http://schemas.microsoft.com/office/drawing/2014/main" id="{9E44288F-D0C2-4C2E-A73A-38CBCEC0B3BE}"/>
              </a:ext>
            </a:extLst>
          </p:cNvPr>
          <p:cNvSpPr/>
          <p:nvPr/>
        </p:nvSpPr>
        <p:spPr>
          <a:xfrm>
            <a:off x="1111987" y="1577019"/>
            <a:ext cx="3191125" cy="2677265"/>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24" name="四角形: 角を丸くする 23">
            <a:extLst>
              <a:ext uri="{FF2B5EF4-FFF2-40B4-BE49-F238E27FC236}">
                <a16:creationId xmlns:a16="http://schemas.microsoft.com/office/drawing/2014/main" id="{914D6144-6C45-4C75-AA45-0910D8D41205}"/>
              </a:ext>
            </a:extLst>
          </p:cNvPr>
          <p:cNvSpPr/>
          <p:nvPr/>
        </p:nvSpPr>
        <p:spPr>
          <a:xfrm>
            <a:off x="1310516" y="1417174"/>
            <a:ext cx="1532674" cy="2905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7" name="テキスト ボックス 26">
            <a:extLst>
              <a:ext uri="{FF2B5EF4-FFF2-40B4-BE49-F238E27FC236}">
                <a16:creationId xmlns:a16="http://schemas.microsoft.com/office/drawing/2014/main" id="{3A65977B-8264-4E85-87A3-1D105BCE81CB}"/>
              </a:ext>
            </a:extLst>
          </p:cNvPr>
          <p:cNvSpPr txBox="1"/>
          <p:nvPr/>
        </p:nvSpPr>
        <p:spPr>
          <a:xfrm>
            <a:off x="1298256" y="1446550"/>
            <a:ext cx="1617706" cy="276999"/>
          </a:xfrm>
          <a:prstGeom prst="rect">
            <a:avLst/>
          </a:prstGeom>
          <a:noFill/>
        </p:spPr>
        <p:txBody>
          <a:bodyPr wrap="square" rtlCol="0">
            <a:spAutoFit/>
          </a:bodyPr>
          <a:lstStyle/>
          <a:p>
            <a:r>
              <a:rPr kumimoji="1" lang="en-US" altLang="ja-JP" sz="1200" dirty="0">
                <a:latin typeface="+mn-ea"/>
              </a:rPr>
              <a:t>[1] V. Kishore et al.</a:t>
            </a:r>
          </a:p>
        </p:txBody>
      </p:sp>
      <p:sp>
        <p:nvSpPr>
          <p:cNvPr id="30" name="四角形: 角を丸くする 29">
            <a:extLst>
              <a:ext uri="{FF2B5EF4-FFF2-40B4-BE49-F238E27FC236}">
                <a16:creationId xmlns:a16="http://schemas.microsoft.com/office/drawing/2014/main" id="{F7169BEE-DD84-485C-A361-7CED2D27ADFA}"/>
              </a:ext>
            </a:extLst>
          </p:cNvPr>
          <p:cNvSpPr/>
          <p:nvPr/>
        </p:nvSpPr>
        <p:spPr>
          <a:xfrm>
            <a:off x="4823790" y="1574832"/>
            <a:ext cx="3191125" cy="2677265"/>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1" name="四角形: 角を丸くする 30">
            <a:extLst>
              <a:ext uri="{FF2B5EF4-FFF2-40B4-BE49-F238E27FC236}">
                <a16:creationId xmlns:a16="http://schemas.microsoft.com/office/drawing/2014/main" id="{0E972A91-9F24-4E16-9DB5-102BE8D3641D}"/>
              </a:ext>
            </a:extLst>
          </p:cNvPr>
          <p:cNvSpPr/>
          <p:nvPr/>
        </p:nvSpPr>
        <p:spPr>
          <a:xfrm>
            <a:off x="5010733" y="1417174"/>
            <a:ext cx="1363893" cy="3063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32" name="テキスト ボックス 31">
            <a:extLst>
              <a:ext uri="{FF2B5EF4-FFF2-40B4-BE49-F238E27FC236}">
                <a16:creationId xmlns:a16="http://schemas.microsoft.com/office/drawing/2014/main" id="{277F069A-1003-43F3-ADCB-29E3E0CC580E}"/>
              </a:ext>
            </a:extLst>
          </p:cNvPr>
          <p:cNvSpPr txBox="1"/>
          <p:nvPr/>
        </p:nvSpPr>
        <p:spPr>
          <a:xfrm>
            <a:off x="5037679" y="1446550"/>
            <a:ext cx="1336947" cy="276999"/>
          </a:xfrm>
          <a:prstGeom prst="rect">
            <a:avLst/>
          </a:prstGeom>
          <a:noFill/>
        </p:spPr>
        <p:txBody>
          <a:bodyPr wrap="square" rtlCol="0">
            <a:spAutoFit/>
          </a:bodyPr>
          <a:lstStyle/>
          <a:p>
            <a:r>
              <a:rPr kumimoji="1" lang="en-US" altLang="ja-JP" sz="1200" dirty="0">
                <a:latin typeface="+mn-ea"/>
              </a:rPr>
              <a:t>[2] C. Duty et al.</a:t>
            </a:r>
          </a:p>
        </p:txBody>
      </p:sp>
      <p:sp>
        <p:nvSpPr>
          <p:cNvPr id="33" name="テキスト ボックス 32">
            <a:extLst>
              <a:ext uri="{FF2B5EF4-FFF2-40B4-BE49-F238E27FC236}">
                <a16:creationId xmlns:a16="http://schemas.microsoft.com/office/drawing/2014/main" id="{EA06AD6E-5DC1-48A1-9DEA-375D9F989D03}"/>
              </a:ext>
            </a:extLst>
          </p:cNvPr>
          <p:cNvSpPr txBox="1"/>
          <p:nvPr/>
        </p:nvSpPr>
        <p:spPr>
          <a:xfrm>
            <a:off x="1111987" y="4452313"/>
            <a:ext cx="6902928" cy="338554"/>
          </a:xfrm>
          <a:prstGeom prst="rect">
            <a:avLst/>
          </a:prstGeom>
          <a:noFill/>
        </p:spPr>
        <p:txBody>
          <a:bodyPr wrap="square" rtlCol="0">
            <a:spAutoFit/>
          </a:bodyPr>
          <a:lstStyle/>
          <a:p>
            <a:r>
              <a:rPr kumimoji="1" lang="ja-JP" altLang="en-US" sz="1600" dirty="0">
                <a:latin typeface="+mn-ea"/>
              </a:rPr>
              <a:t>→ いずれの手法も飛躍的な厚さ方向の強度向上には至っていない．</a:t>
            </a:r>
            <a:endParaRPr kumimoji="1" lang="en-US" altLang="ja-JP" sz="1600" dirty="0">
              <a:latin typeface="+mn-ea"/>
            </a:endParaRPr>
          </a:p>
        </p:txBody>
      </p:sp>
    </p:spTree>
    <p:extLst>
      <p:ext uri="{BB962C8B-B14F-4D97-AF65-F5344CB8AC3E}">
        <p14:creationId xmlns:p14="http://schemas.microsoft.com/office/powerpoint/2010/main" val="106622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98FF3FB6-02F9-425F-9D0E-D34211337AD4}"/>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7" name="正方形/長方形 16">
            <a:extLst>
              <a:ext uri="{FF2B5EF4-FFF2-40B4-BE49-F238E27FC236}">
                <a16:creationId xmlns:a16="http://schemas.microsoft.com/office/drawing/2014/main" id="{34B1241D-6D5C-4CA0-BAB6-BF79C4FB93F9}"/>
              </a:ext>
            </a:extLst>
          </p:cNvPr>
          <p:cNvSpPr/>
          <p:nvPr/>
        </p:nvSpPr>
        <p:spPr>
          <a:xfrm>
            <a:off x="2567912" y="855066"/>
            <a:ext cx="1937413" cy="3550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正方形/長方形 15">
            <a:extLst>
              <a:ext uri="{FF2B5EF4-FFF2-40B4-BE49-F238E27FC236}">
                <a16:creationId xmlns:a16="http://schemas.microsoft.com/office/drawing/2014/main" id="{CD1F0078-B284-4151-B12A-AE4FA675969D}"/>
              </a:ext>
            </a:extLst>
          </p:cNvPr>
          <p:cNvSpPr/>
          <p:nvPr/>
        </p:nvSpPr>
        <p:spPr>
          <a:xfrm>
            <a:off x="194224" y="855066"/>
            <a:ext cx="2270527" cy="353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タイトル 1">
            <a:extLst>
              <a:ext uri="{FF2B5EF4-FFF2-40B4-BE49-F238E27FC236}">
                <a16:creationId xmlns:a16="http://schemas.microsoft.com/office/drawing/2014/main" id="{BABAAAD3-54E1-4170-88CC-FA44E4907956}"/>
              </a:ext>
            </a:extLst>
          </p:cNvPr>
          <p:cNvSpPr txBox="1">
            <a:spLocks/>
          </p:cNvSpPr>
          <p:nvPr/>
        </p:nvSpPr>
        <p:spPr>
          <a:xfrm>
            <a:off x="289398" y="29609"/>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mn-ea"/>
                <a:ea typeface="+mn-ea"/>
              </a:rPr>
              <a:t>3D</a:t>
            </a:r>
            <a:r>
              <a:rPr lang="ja-JP" altLang="en-US" sz="2400" b="1" dirty="0">
                <a:solidFill>
                  <a:schemeClr val="bg1"/>
                </a:solidFill>
                <a:latin typeface="+mn-ea"/>
                <a:ea typeface="+mn-ea"/>
              </a:rPr>
              <a:t>プリンターの改造</a:t>
            </a:r>
            <a:endParaRPr lang="ja-JP" altLang="en-US" sz="2000" b="1" dirty="0">
              <a:solidFill>
                <a:schemeClr val="bg1"/>
              </a:solidFill>
              <a:latin typeface="+mn-ea"/>
              <a:ea typeface="+mn-ea"/>
            </a:endParaRPr>
          </a:p>
        </p:txBody>
      </p:sp>
      <p:pic>
        <p:nvPicPr>
          <p:cNvPr id="6" name="図 5">
            <a:extLst>
              <a:ext uri="{FF2B5EF4-FFF2-40B4-BE49-F238E27FC236}">
                <a16:creationId xmlns:a16="http://schemas.microsoft.com/office/drawing/2014/main" id="{44706627-1B82-4491-AA78-47CB037B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912" y="1209379"/>
            <a:ext cx="2040574" cy="2589765"/>
          </a:xfrm>
          <a:prstGeom prst="rect">
            <a:avLst/>
          </a:prstGeom>
        </p:spPr>
      </p:pic>
      <p:pic>
        <p:nvPicPr>
          <p:cNvPr id="9" name="図 8">
            <a:extLst>
              <a:ext uri="{FF2B5EF4-FFF2-40B4-BE49-F238E27FC236}">
                <a16:creationId xmlns:a16="http://schemas.microsoft.com/office/drawing/2014/main" id="{B811FD80-BF4F-43A0-A890-0EE14CF6C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48" y="1209379"/>
            <a:ext cx="2292495" cy="2589765"/>
          </a:xfrm>
          <a:prstGeom prst="rect">
            <a:avLst/>
          </a:prstGeom>
        </p:spPr>
      </p:pic>
      <p:pic>
        <p:nvPicPr>
          <p:cNvPr id="11" name="図 10">
            <a:extLst>
              <a:ext uri="{FF2B5EF4-FFF2-40B4-BE49-F238E27FC236}">
                <a16:creationId xmlns:a16="http://schemas.microsoft.com/office/drawing/2014/main" id="{1FC73E44-87EC-4167-AFEA-0DA825828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624" y="3328746"/>
            <a:ext cx="4464070" cy="3310264"/>
          </a:xfrm>
          <a:prstGeom prst="rect">
            <a:avLst/>
          </a:prstGeom>
        </p:spPr>
      </p:pic>
      <p:sp>
        <p:nvSpPr>
          <p:cNvPr id="12" name="矢印: 上向き折線 11">
            <a:extLst>
              <a:ext uri="{FF2B5EF4-FFF2-40B4-BE49-F238E27FC236}">
                <a16:creationId xmlns:a16="http://schemas.microsoft.com/office/drawing/2014/main" id="{185C588C-08B6-40E6-9C2A-16FCD9B62FA4}"/>
              </a:ext>
            </a:extLst>
          </p:cNvPr>
          <p:cNvSpPr/>
          <p:nvPr/>
        </p:nvSpPr>
        <p:spPr>
          <a:xfrm rot="5400000">
            <a:off x="2051822" y="2966522"/>
            <a:ext cx="1849477" cy="3514726"/>
          </a:xfrm>
          <a:prstGeom prst="bentUpArrow">
            <a:avLst>
              <a:gd name="adj1" fmla="val 2547"/>
              <a:gd name="adj2" fmla="val 4182"/>
              <a:gd name="adj3" fmla="val 1253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矢印: 上向き折線 12">
            <a:extLst>
              <a:ext uri="{FF2B5EF4-FFF2-40B4-BE49-F238E27FC236}">
                <a16:creationId xmlns:a16="http://schemas.microsoft.com/office/drawing/2014/main" id="{D044DEC2-7522-4781-9A9E-E7A9A735B067}"/>
              </a:ext>
            </a:extLst>
          </p:cNvPr>
          <p:cNvSpPr/>
          <p:nvPr/>
        </p:nvSpPr>
        <p:spPr>
          <a:xfrm rot="5400000">
            <a:off x="3523584" y="3723609"/>
            <a:ext cx="1134806" cy="1285875"/>
          </a:xfrm>
          <a:prstGeom prst="bentUpArrow">
            <a:avLst>
              <a:gd name="adj1" fmla="val 4312"/>
              <a:gd name="adj2" fmla="val 7160"/>
              <a:gd name="adj3" fmla="val 2114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テキスト ボックス 13">
            <a:extLst>
              <a:ext uri="{FF2B5EF4-FFF2-40B4-BE49-F238E27FC236}">
                <a16:creationId xmlns:a16="http://schemas.microsoft.com/office/drawing/2014/main" id="{39D35C1E-7D3A-4D8D-984B-AA291DD188AA}"/>
              </a:ext>
            </a:extLst>
          </p:cNvPr>
          <p:cNvSpPr txBox="1"/>
          <p:nvPr/>
        </p:nvSpPr>
        <p:spPr>
          <a:xfrm flipH="1">
            <a:off x="454348" y="869420"/>
            <a:ext cx="2033922" cy="338554"/>
          </a:xfrm>
          <a:prstGeom prst="rect">
            <a:avLst/>
          </a:prstGeom>
          <a:noFill/>
        </p:spPr>
        <p:txBody>
          <a:bodyPr wrap="square" rtlCol="0">
            <a:spAutoFit/>
          </a:bodyPr>
          <a:lstStyle/>
          <a:p>
            <a:r>
              <a:rPr kumimoji="1" lang="en-US" altLang="ja-JP" sz="1600" dirty="0">
                <a:solidFill>
                  <a:schemeClr val="bg1"/>
                </a:solidFill>
                <a:latin typeface="+mn-ea"/>
              </a:rPr>
              <a:t>CFRP</a:t>
            </a:r>
            <a:r>
              <a:rPr kumimoji="1" lang="ja-JP" altLang="en-US" sz="1600" dirty="0">
                <a:solidFill>
                  <a:schemeClr val="bg1"/>
                </a:solidFill>
                <a:latin typeface="+mn-ea"/>
              </a:rPr>
              <a:t>落下装置</a:t>
            </a:r>
          </a:p>
        </p:txBody>
      </p:sp>
      <p:sp>
        <p:nvSpPr>
          <p:cNvPr id="15" name="テキスト ボックス 14">
            <a:extLst>
              <a:ext uri="{FF2B5EF4-FFF2-40B4-BE49-F238E27FC236}">
                <a16:creationId xmlns:a16="http://schemas.microsoft.com/office/drawing/2014/main" id="{8233D580-1B2A-458A-98B2-0027FFCBD931}"/>
              </a:ext>
            </a:extLst>
          </p:cNvPr>
          <p:cNvSpPr txBox="1"/>
          <p:nvPr/>
        </p:nvSpPr>
        <p:spPr>
          <a:xfrm flipH="1">
            <a:off x="2677912" y="869420"/>
            <a:ext cx="2033922" cy="338554"/>
          </a:xfrm>
          <a:prstGeom prst="rect">
            <a:avLst/>
          </a:prstGeom>
          <a:noFill/>
        </p:spPr>
        <p:txBody>
          <a:bodyPr wrap="square" rtlCol="0">
            <a:spAutoFit/>
          </a:bodyPr>
          <a:lstStyle/>
          <a:p>
            <a:r>
              <a:rPr kumimoji="1" lang="ja-JP" altLang="en-US" sz="1600" dirty="0">
                <a:solidFill>
                  <a:schemeClr val="bg1"/>
                </a:solidFill>
                <a:latin typeface="+mn-ea"/>
              </a:rPr>
              <a:t>チューブポンプ</a:t>
            </a:r>
          </a:p>
        </p:txBody>
      </p:sp>
      <p:sp>
        <p:nvSpPr>
          <p:cNvPr id="23" name="テキスト ボックス 22">
            <a:extLst>
              <a:ext uri="{FF2B5EF4-FFF2-40B4-BE49-F238E27FC236}">
                <a16:creationId xmlns:a16="http://schemas.microsoft.com/office/drawing/2014/main" id="{4B4D260E-2235-472C-AEE0-BDD40946B6F5}"/>
              </a:ext>
            </a:extLst>
          </p:cNvPr>
          <p:cNvSpPr txBox="1"/>
          <p:nvPr/>
        </p:nvSpPr>
        <p:spPr>
          <a:xfrm>
            <a:off x="4733924" y="1031926"/>
            <a:ext cx="4303191" cy="2123658"/>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dirty="0">
                <a:solidFill>
                  <a:schemeClr val="accent1">
                    <a:lumMod val="50000"/>
                  </a:schemeClr>
                </a:solidFill>
                <a:latin typeface="+mn-ea"/>
              </a:rPr>
              <a:t>落下装置</a:t>
            </a:r>
            <a:endParaRPr kumimoji="1" lang="en-US" altLang="ja-JP" sz="1600" b="1" dirty="0">
              <a:solidFill>
                <a:schemeClr val="accent1">
                  <a:lumMod val="50000"/>
                </a:schemeClr>
              </a:solidFill>
              <a:latin typeface="+mn-ea"/>
            </a:endParaRPr>
          </a:p>
          <a:p>
            <a:r>
              <a:rPr kumimoji="1" lang="ja-JP" altLang="en-US" sz="1600" dirty="0">
                <a:latin typeface="+mn-ea"/>
              </a:rPr>
              <a:t>サーボモータを</a:t>
            </a:r>
            <a:r>
              <a:rPr kumimoji="1" lang="en-US" altLang="ja-JP" sz="1600" dirty="0">
                <a:latin typeface="+mn-ea"/>
              </a:rPr>
              <a:t>90°</a:t>
            </a:r>
            <a:r>
              <a:rPr kumimoji="1" lang="ja-JP" altLang="en-US" sz="1600" dirty="0">
                <a:latin typeface="+mn-ea"/>
              </a:rPr>
              <a:t>回転させることで，</a:t>
            </a:r>
            <a:endParaRPr kumimoji="1" lang="en-US" altLang="ja-JP" sz="1600" dirty="0">
              <a:latin typeface="+mn-ea"/>
            </a:endParaRPr>
          </a:p>
          <a:p>
            <a:r>
              <a:rPr kumimoji="1" lang="ja-JP" altLang="en-US" sz="1600" dirty="0">
                <a:latin typeface="+mn-ea"/>
              </a:rPr>
              <a:t>充填してある</a:t>
            </a:r>
            <a:r>
              <a:rPr kumimoji="1" lang="en-US" altLang="ja-JP" sz="1600" dirty="0">
                <a:latin typeface="+mn-ea"/>
              </a:rPr>
              <a:t>CFRP</a:t>
            </a:r>
            <a:r>
              <a:rPr kumimoji="1" lang="ja-JP" altLang="en-US" sz="1600" dirty="0">
                <a:latin typeface="+mn-ea"/>
              </a:rPr>
              <a:t>を穴に落とす</a:t>
            </a:r>
          </a:p>
          <a:p>
            <a:endParaRPr kumimoji="1" lang="ja-JP" altLang="en-US" sz="1600" dirty="0">
              <a:latin typeface="+mn-ea"/>
            </a:endParaRPr>
          </a:p>
          <a:p>
            <a:r>
              <a:rPr kumimoji="1" lang="ja-JP" altLang="en-US" sz="1600" b="1" dirty="0">
                <a:solidFill>
                  <a:schemeClr val="accent1">
                    <a:lumMod val="50000"/>
                  </a:schemeClr>
                </a:solidFill>
                <a:latin typeface="+mn-ea"/>
              </a:rPr>
              <a:t>チューブポンプ</a:t>
            </a:r>
          </a:p>
          <a:p>
            <a:r>
              <a:rPr kumimoji="1" lang="ja-JP" altLang="en-US" sz="1600" dirty="0">
                <a:latin typeface="+mn-ea"/>
              </a:rPr>
              <a:t>ステッピングモータを回転させ，</a:t>
            </a:r>
            <a:endParaRPr kumimoji="1" lang="en-US" altLang="ja-JP" sz="1600" dirty="0">
              <a:latin typeface="+mn-ea"/>
            </a:endParaRPr>
          </a:p>
          <a:p>
            <a:r>
              <a:rPr kumimoji="1" lang="ja-JP" altLang="en-US" sz="1600" dirty="0">
                <a:latin typeface="+mn-ea"/>
              </a:rPr>
              <a:t>チューブをしごくことでエポキシ樹脂を</a:t>
            </a:r>
            <a:endParaRPr kumimoji="1" lang="en-US" altLang="ja-JP" sz="1600" dirty="0">
              <a:latin typeface="+mn-ea"/>
            </a:endParaRPr>
          </a:p>
          <a:p>
            <a:r>
              <a:rPr kumimoji="1" lang="ja-JP" altLang="en-US" sz="1600" dirty="0">
                <a:latin typeface="+mn-ea"/>
              </a:rPr>
              <a:t>注入する．</a:t>
            </a:r>
          </a:p>
        </p:txBody>
      </p:sp>
      <p:sp>
        <p:nvSpPr>
          <p:cNvPr id="26" name="テキスト ボックス 25">
            <a:extLst>
              <a:ext uri="{FF2B5EF4-FFF2-40B4-BE49-F238E27FC236}">
                <a16:creationId xmlns:a16="http://schemas.microsoft.com/office/drawing/2014/main" id="{E304C611-E7CC-444D-A00C-ABFED3253BEC}"/>
              </a:ext>
            </a:extLst>
          </p:cNvPr>
          <p:cNvSpPr txBox="1"/>
          <p:nvPr/>
        </p:nvSpPr>
        <p:spPr>
          <a:xfrm>
            <a:off x="1550960" y="5044666"/>
            <a:ext cx="3182965" cy="338554"/>
          </a:xfrm>
          <a:prstGeom prst="rect">
            <a:avLst/>
          </a:prstGeom>
          <a:noFill/>
        </p:spPr>
        <p:txBody>
          <a:bodyPr wrap="square" rtlCol="0">
            <a:spAutoFit/>
          </a:bodyPr>
          <a:lstStyle/>
          <a:p>
            <a:r>
              <a:rPr kumimoji="1" lang="en-US" altLang="ja-JP" sz="1600" dirty="0">
                <a:latin typeface="+mn-ea"/>
              </a:rPr>
              <a:t>3D</a:t>
            </a:r>
            <a:r>
              <a:rPr kumimoji="1" lang="ja-JP" altLang="en-US" sz="1600" dirty="0">
                <a:latin typeface="+mn-ea"/>
              </a:rPr>
              <a:t>プリンターに取り付ける</a:t>
            </a:r>
          </a:p>
        </p:txBody>
      </p:sp>
    </p:spTree>
    <p:extLst>
      <p:ext uri="{BB962C8B-B14F-4D97-AF65-F5344CB8AC3E}">
        <p14:creationId xmlns:p14="http://schemas.microsoft.com/office/powerpoint/2010/main" val="4186755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C90BB1C-533E-4AAB-B414-160A14A9716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 name="タイトル 1">
            <a:extLst>
              <a:ext uri="{FF2B5EF4-FFF2-40B4-BE49-F238E27FC236}">
                <a16:creationId xmlns:a16="http://schemas.microsoft.com/office/drawing/2014/main" id="{85D3806D-F943-41B4-A484-AC978F04932D}"/>
              </a:ext>
            </a:extLst>
          </p:cNvPr>
          <p:cNvSpPr txBox="1">
            <a:spLocks/>
          </p:cNvSpPr>
          <p:nvPr/>
        </p:nvSpPr>
        <p:spPr>
          <a:xfrm>
            <a:off x="267593" y="46403"/>
            <a:ext cx="7352407" cy="593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自動埋め込みの動画</a:t>
            </a:r>
          </a:p>
        </p:txBody>
      </p:sp>
      <p:pic>
        <p:nvPicPr>
          <p:cNvPr id="5" name="動画_Trim">
            <a:hlinkClick r:id="" action="ppaction://media"/>
            <a:extLst>
              <a:ext uri="{FF2B5EF4-FFF2-40B4-BE49-F238E27FC236}">
                <a16:creationId xmlns:a16="http://schemas.microsoft.com/office/drawing/2014/main" id="{EB2AA417-4027-4989-8A22-71F4320B9D77}"/>
              </a:ext>
            </a:extLst>
          </p:cNvPr>
          <p:cNvPicPr>
            <a:picLocks noChangeAspect="1"/>
          </p:cNvPicPr>
          <p:nvPr>
            <a:videoFile r:link="rId1"/>
            <p:extLst>
              <p:ext uri="{DAA4B4D4-6D71-4841-9C94-3DE7FCFB9230}">
                <p14:media xmlns:p14="http://schemas.microsoft.com/office/powerpoint/2010/main" r:embed="rId2">
                  <p14:trim st="1963" end="1194.9583"/>
                </p14:media>
              </p:ext>
            </p:extLst>
          </p:nvPr>
        </p:nvPicPr>
        <p:blipFill rotWithShape="1">
          <a:blip r:embed="rId4"/>
          <a:srcRect l="26234" t="11615" r="4658" b="2322"/>
          <a:stretch/>
        </p:blipFill>
        <p:spPr>
          <a:xfrm>
            <a:off x="1285874" y="1340191"/>
            <a:ext cx="6572250" cy="4610984"/>
          </a:xfrm>
          <a:prstGeom prst="rect">
            <a:avLst/>
          </a:prstGeom>
        </p:spPr>
      </p:pic>
    </p:spTree>
    <p:extLst>
      <p:ext uri="{BB962C8B-B14F-4D97-AF65-F5344CB8AC3E}">
        <p14:creationId xmlns:p14="http://schemas.microsoft.com/office/powerpoint/2010/main" val="345995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51B3BD0-79E8-4309-8644-18824EFB9DF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7" name="図 6">
            <a:extLst>
              <a:ext uri="{FF2B5EF4-FFF2-40B4-BE49-F238E27FC236}">
                <a16:creationId xmlns:a16="http://schemas.microsoft.com/office/drawing/2014/main" id="{B154F45E-B68A-4A21-830E-7A8BBEC9D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741" y="2791163"/>
            <a:ext cx="6328246" cy="2074834"/>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18C32C9-EABB-4BF3-B57F-DC5C72A38F36}"/>
                  </a:ext>
                </a:extLst>
              </p:cNvPr>
              <p:cNvSpPr txBox="1"/>
              <p:nvPr/>
            </p:nvSpPr>
            <p:spPr>
              <a:xfrm>
                <a:off x="595896" y="1228083"/>
                <a:ext cx="2380883" cy="1338059"/>
              </a:xfrm>
              <a:prstGeom prst="rect">
                <a:avLst/>
              </a:prstGeom>
              <a:noFill/>
            </p:spPr>
            <p:txBody>
              <a:bodyPr wrap="square" rtlCol="0">
                <a:spAutoFit/>
              </a:bodyPr>
              <a:lstStyle/>
              <a:p>
                <a:endParaRPr lang="en-US" altLang="ja-JP" sz="2000" i="1" dirty="0">
                  <a:latin typeface="Cambria Math" panose="02040503050406030204" pitchFamily="18"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ea typeface="游ゴシック" panose="020B0400000000000000" pitchFamily="50" charset="-128"/>
                            </a:rPr>
                          </m:ctrlPr>
                        </m:sSubPr>
                        <m:e>
                          <m:r>
                            <a:rPr lang="en-US" altLang="ja-JP" sz="2000" b="0" i="1" smtClean="0">
                              <a:latin typeface="Cambria Math" panose="02040503050406030204" pitchFamily="18" charset="0"/>
                              <a:ea typeface="游ゴシック" panose="020B0400000000000000" pitchFamily="50" charset="-128"/>
                            </a:rPr>
                            <m:t>𝑉</m:t>
                          </m:r>
                        </m:e>
                        <m:sub>
                          <m:r>
                            <a:rPr lang="en-US" altLang="ja-JP" sz="2000" b="0" i="1" smtClean="0">
                              <a:latin typeface="Cambria Math" panose="02040503050406030204" pitchFamily="18" charset="0"/>
                              <a:ea typeface="游ゴシック" panose="020B0400000000000000" pitchFamily="50" charset="-128"/>
                            </a:rPr>
                            <m:t>𝑓</m:t>
                          </m:r>
                        </m:sub>
                      </m:sSub>
                      <m:r>
                        <a:rPr lang="en-US" altLang="ja-JP" sz="2000" b="0" i="0" smtClean="0">
                          <a:latin typeface="Cambria Math" panose="02040503050406030204" pitchFamily="18" charset="0"/>
                          <a:ea typeface="Cambria Math" panose="02040503050406030204" pitchFamily="18" charset="0"/>
                        </a:rPr>
                        <m:t>=</m:t>
                      </m:r>
                      <m:f>
                        <m:fPr>
                          <m:ctrlPr>
                            <a:rPr lang="en-US" altLang="ja-JP" sz="200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𝑛</m:t>
                          </m:r>
                          <m:r>
                            <a:rPr lang="en-US" altLang="ja-JP" sz="2000" b="0" i="1" smtClean="0">
                              <a:latin typeface="Cambria Math" panose="02040503050406030204" pitchFamily="18" charset="0"/>
                              <a:ea typeface="Cambria Math" panose="02040503050406030204" pitchFamily="18" charset="0"/>
                            </a:rPr>
                            <m:t> </m:t>
                          </m:r>
                          <m:sSub>
                            <m:sSubPr>
                              <m:ctrlPr>
                                <a:rPr lang="en-US" altLang="ja-JP" sz="200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𝐴</m:t>
                              </m:r>
                            </m:e>
                            <m:sub>
                              <m:r>
                                <a:rPr lang="en-US" altLang="ja-JP" sz="2000" b="0" i="1" smtClean="0">
                                  <a:latin typeface="Cambria Math" panose="02040503050406030204" pitchFamily="18" charset="0"/>
                                  <a:ea typeface="Cambria Math" panose="02040503050406030204" pitchFamily="18" charset="0"/>
                                </a:rPr>
                                <m:t>𝐶𝐹</m:t>
                              </m:r>
                            </m:sub>
                          </m:sSub>
                        </m:num>
                        <m:den>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𝐴𝑙𝑙</m:t>
                              </m:r>
                            </m:sub>
                          </m:sSub>
                          <m:r>
                            <a:rPr lang="en-US" altLang="ja-JP" sz="2000" b="0" i="1" smtClean="0">
                              <a:latin typeface="Cambria Math" panose="02040503050406030204" pitchFamily="18" charset="0"/>
                            </a:rPr>
                            <m:t>−</m:t>
                          </m:r>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𝑃𝐿𝐴</m:t>
                              </m:r>
                            </m:sub>
                          </m:sSub>
                        </m:den>
                      </m:f>
                    </m:oMath>
                  </m:oMathPara>
                </a14:m>
                <a:endParaRPr lang="ja-JP" altLang="en-US" sz="2000" dirty="0"/>
              </a:p>
              <a:p>
                <a:r>
                  <a:rPr lang="ja-JP" altLang="en-US" sz="2000" dirty="0">
                    <a:latin typeface="游ゴシック" panose="020B0400000000000000" pitchFamily="50" charset="-128"/>
                    <a:ea typeface="游ゴシック" panose="020B0400000000000000" pitchFamily="50" charset="-128"/>
                  </a:rPr>
                  <a:t>　</a:t>
                </a:r>
                <a:endParaRPr lang="en-US" altLang="ja-JP" sz="2000" dirty="0">
                  <a:latin typeface="游ゴシック" panose="020B0400000000000000" pitchFamily="50" charset="-128"/>
                  <a:ea typeface="游ゴシック" panose="020B0400000000000000" pitchFamily="50" charset="-128"/>
                </a:endParaRPr>
              </a:p>
            </p:txBody>
          </p:sp>
        </mc:Choice>
        <mc:Fallback xmlns="">
          <p:sp>
            <p:nvSpPr>
              <p:cNvPr id="23" name="テキスト ボックス 22">
                <a:extLst>
                  <a:ext uri="{FF2B5EF4-FFF2-40B4-BE49-F238E27FC236}">
                    <a16:creationId xmlns:a16="http://schemas.microsoft.com/office/drawing/2014/main" id="{F18C32C9-EABB-4BF3-B57F-DC5C72A38F36}"/>
                  </a:ext>
                </a:extLst>
              </p:cNvPr>
              <p:cNvSpPr txBox="1">
                <a:spLocks noRot="1" noChangeAspect="1" noMove="1" noResize="1" noEditPoints="1" noAdjustHandles="1" noChangeArrowheads="1" noChangeShapeType="1" noTextEdit="1"/>
              </p:cNvSpPr>
              <p:nvPr/>
            </p:nvSpPr>
            <p:spPr>
              <a:xfrm>
                <a:off x="595896" y="1228083"/>
                <a:ext cx="2380883" cy="133805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9256BFFA-DC91-41DB-857D-3BDABCA747F2}"/>
                  </a:ext>
                </a:extLst>
              </p:cNvPr>
              <p:cNvSpPr txBox="1"/>
              <p:nvPr/>
            </p:nvSpPr>
            <p:spPr>
              <a:xfrm>
                <a:off x="327200" y="91034"/>
                <a:ext cx="2986651" cy="506292"/>
              </a:xfrm>
              <a:prstGeom prst="rect">
                <a:avLst/>
              </a:prstGeom>
              <a:noFill/>
            </p:spPr>
            <p:txBody>
              <a:bodyPr wrap="none" rtlCol="0">
                <a:spAutoFit/>
              </a:bodyPr>
              <a:lstStyle/>
              <a:p>
                <a14:m>
                  <m:oMath xmlns:m="http://schemas.openxmlformats.org/officeDocument/2006/math">
                    <m:sSub>
                      <m:sSubPr>
                        <m:ctrlPr>
                          <a:rPr lang="en-US" altLang="ja-JP" sz="2400" b="1" i="1" smtClean="0">
                            <a:solidFill>
                              <a:schemeClr val="bg1"/>
                            </a:solidFill>
                            <a:latin typeface="Cambria Math" panose="02040503050406030204" pitchFamily="18" charset="0"/>
                            <a:ea typeface="游ゴシック" panose="020B0400000000000000" pitchFamily="50" charset="-128"/>
                          </a:rPr>
                        </m:ctrlPr>
                      </m:sSubPr>
                      <m:e>
                        <m:r>
                          <a:rPr lang="en-US" altLang="ja-JP" sz="2400" b="1" i="1">
                            <a:solidFill>
                              <a:schemeClr val="bg1"/>
                            </a:solidFill>
                            <a:latin typeface="Cambria Math" panose="02040503050406030204" pitchFamily="18" charset="0"/>
                            <a:ea typeface="游ゴシック" panose="020B0400000000000000" pitchFamily="50" charset="-128"/>
                          </a:rPr>
                          <m:t>𝑽</m:t>
                        </m:r>
                      </m:e>
                      <m:sub>
                        <m:r>
                          <a:rPr lang="en-US" altLang="ja-JP" sz="2400" b="1" i="1">
                            <a:solidFill>
                              <a:schemeClr val="bg1"/>
                            </a:solidFill>
                            <a:latin typeface="Cambria Math" panose="02040503050406030204" pitchFamily="18" charset="0"/>
                            <a:ea typeface="游ゴシック" panose="020B0400000000000000" pitchFamily="50" charset="-128"/>
                          </a:rPr>
                          <m:t>𝒇</m:t>
                        </m:r>
                      </m:sub>
                    </m:sSub>
                    <m:r>
                      <a:rPr lang="ja-JP" altLang="en-US" sz="2400" b="1" i="1">
                        <a:solidFill>
                          <a:schemeClr val="bg1"/>
                        </a:solidFill>
                        <a:latin typeface="Cambria Math" panose="02040503050406030204" pitchFamily="18" charset="0"/>
                        <a:ea typeface="游ゴシック" panose="020B0400000000000000" pitchFamily="50" charset="-128"/>
                      </a:rPr>
                      <m:t>｜</m:t>
                    </m:r>
                  </m:oMath>
                </a14:m>
                <a:r>
                  <a:rPr kumimoji="1" lang="ja-JP" altLang="en-US" sz="2400" dirty="0">
                    <a:solidFill>
                      <a:schemeClr val="bg1"/>
                    </a:solidFill>
                    <a:latin typeface="游ゴシック" panose="020B0400000000000000" pitchFamily="50" charset="-128"/>
                    <a:ea typeface="游ゴシック" panose="020B0400000000000000" pitchFamily="50" charset="-128"/>
                  </a:rPr>
                  <a:t>繊維体積含有率</a:t>
                </a:r>
              </a:p>
            </p:txBody>
          </p:sp>
        </mc:Choice>
        <mc:Fallback xmlns="">
          <p:sp>
            <p:nvSpPr>
              <p:cNvPr id="36" name="テキスト ボックス 35">
                <a:extLst>
                  <a:ext uri="{FF2B5EF4-FFF2-40B4-BE49-F238E27FC236}">
                    <a16:creationId xmlns:a16="http://schemas.microsoft.com/office/drawing/2014/main" id="{9256BFFA-DC91-41DB-857D-3BDABCA747F2}"/>
                  </a:ext>
                </a:extLst>
              </p:cNvPr>
              <p:cNvSpPr txBox="1">
                <a:spLocks noRot="1" noChangeAspect="1" noMove="1" noResize="1" noEditPoints="1" noAdjustHandles="1" noChangeArrowheads="1" noChangeShapeType="1" noTextEdit="1"/>
              </p:cNvSpPr>
              <p:nvPr/>
            </p:nvSpPr>
            <p:spPr>
              <a:xfrm>
                <a:off x="327200" y="91034"/>
                <a:ext cx="2986651" cy="506292"/>
              </a:xfrm>
              <a:prstGeom prst="rect">
                <a:avLst/>
              </a:prstGeom>
              <a:blipFill>
                <a:blip r:embed="rId5"/>
                <a:stretch>
                  <a:fillRect l="-612" t="-6024" r="-2041" b="-216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CC45C9A-1EF6-44F2-8792-F2709D26C1CD}"/>
                  </a:ext>
                </a:extLst>
              </p:cNvPr>
              <p:cNvSpPr txBox="1"/>
              <p:nvPr/>
            </p:nvSpPr>
            <p:spPr>
              <a:xfrm>
                <a:off x="4043908" y="1571766"/>
                <a:ext cx="4925329" cy="650691"/>
              </a:xfrm>
              <a:prstGeom prst="rect">
                <a:avLst/>
              </a:prstGeom>
              <a:noFill/>
              <a:ln>
                <a:noFill/>
              </a:ln>
            </p:spPr>
            <p:txBody>
              <a:bodyPr wrap="square" rtlCol="0">
                <a:spAutoFit/>
              </a:bodyPr>
              <a:lstStyle/>
              <a:p>
                <a:pPr>
                  <a:lnSpc>
                    <a:spcPts val="2300"/>
                  </a:lnSpc>
                </a:pPr>
                <a:r>
                  <a:rPr lang="ja-JP" altLang="en-US" sz="1100" i="1" dirty="0">
                    <a:latin typeface="+mn-ea"/>
                  </a:rPr>
                  <a:t>𝑛</a:t>
                </a:r>
                <a:r>
                  <a:rPr lang="ja-JP" altLang="en-US" sz="1100" dirty="0">
                    <a:latin typeface="+mn-ea"/>
                  </a:rPr>
                  <a:t>：試験片内の</a:t>
                </a:r>
                <a:r>
                  <a:rPr lang="en-US" altLang="ja-JP" sz="1100" dirty="0">
                    <a:latin typeface="+mn-ea"/>
                  </a:rPr>
                  <a:t>CFRP</a:t>
                </a:r>
                <a:r>
                  <a:rPr lang="ja-JP" altLang="en-US" sz="1100" dirty="0">
                    <a:latin typeface="+mn-ea"/>
                  </a:rPr>
                  <a:t>フィラメントの本数，</a:t>
                </a:r>
                <a14:m>
                  <m:oMath xmlns:m="http://schemas.openxmlformats.org/officeDocument/2006/math">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𝐶𝐹</m:t>
                        </m:r>
                      </m:sub>
                    </m:sSub>
                    <m:r>
                      <a:rPr lang="en-US" altLang="ja-JP" sz="1100" b="0" i="1" smtClean="0">
                        <a:latin typeface="Cambria Math" panose="02040503050406030204" pitchFamily="18" charset="0"/>
                      </a:rPr>
                      <m:t> </m:t>
                    </m:r>
                  </m:oMath>
                </a14:m>
                <a:r>
                  <a:rPr lang="ja-JP" altLang="en-US" sz="1100" dirty="0">
                    <a:latin typeface="+mn-ea"/>
                  </a:rPr>
                  <a:t>：炭素繊維の断面積</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𝐴</m:t>
                        </m:r>
                      </m:e>
                      <m:sub>
                        <m:r>
                          <a:rPr lang="en-US" altLang="ja-JP" sz="1100" b="0" i="1" smtClean="0">
                            <a:latin typeface="Cambria Math" panose="02040503050406030204" pitchFamily="18" charset="0"/>
                          </a:rPr>
                          <m:t>𝐴𝑙𝑙</m:t>
                        </m:r>
                      </m:sub>
                    </m:sSub>
                  </m:oMath>
                </a14:m>
                <a:r>
                  <a:rPr lang="ja-JP" altLang="en-US" sz="1100" dirty="0">
                    <a:latin typeface="+mn-ea"/>
                  </a:rPr>
                  <a:t>：手動強化試験片の全断面積，</a:t>
                </a:r>
                <a14:m>
                  <m:oMath xmlns:m="http://schemas.openxmlformats.org/officeDocument/2006/math">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𝑃𝐿𝐴</m:t>
                        </m:r>
                      </m:sub>
                    </m:sSub>
                    <m:r>
                      <a:rPr lang="en-US" altLang="ja-JP" sz="1100" b="0" i="1" smtClean="0">
                        <a:latin typeface="Cambria Math" panose="02040503050406030204" pitchFamily="18" charset="0"/>
                      </a:rPr>
                      <m:t> </m:t>
                    </m:r>
                  </m:oMath>
                </a14:m>
                <a:r>
                  <a:rPr lang="ja-JP" altLang="en-US" sz="1100" dirty="0">
                    <a:latin typeface="+mn-ea"/>
                  </a:rPr>
                  <a:t>：</a:t>
                </a:r>
                <a:r>
                  <a:rPr lang="en-US" altLang="ja-JP" sz="1100" dirty="0">
                    <a:latin typeface="+mn-ea"/>
                  </a:rPr>
                  <a:t>PLA</a:t>
                </a:r>
                <a:r>
                  <a:rPr lang="ja-JP" altLang="en-US" sz="1100" dirty="0">
                    <a:latin typeface="+mn-ea"/>
                  </a:rPr>
                  <a:t>部分の断面積</a:t>
                </a:r>
                <a:endParaRPr lang="en-US" altLang="ja-JP" sz="1100" dirty="0">
                  <a:latin typeface="+mn-ea"/>
                </a:endParaRPr>
              </a:p>
            </p:txBody>
          </p:sp>
        </mc:Choice>
        <mc:Fallback xmlns="">
          <p:sp>
            <p:nvSpPr>
              <p:cNvPr id="32" name="テキスト ボックス 31">
                <a:extLst>
                  <a:ext uri="{FF2B5EF4-FFF2-40B4-BE49-F238E27FC236}">
                    <a16:creationId xmlns:a16="http://schemas.microsoft.com/office/drawing/2014/main" id="{4CC45C9A-1EF6-44F2-8792-F2709D26C1CD}"/>
                  </a:ext>
                </a:extLst>
              </p:cNvPr>
              <p:cNvSpPr txBox="1">
                <a:spLocks noRot="1" noChangeAspect="1" noMove="1" noResize="1" noEditPoints="1" noAdjustHandles="1" noChangeArrowheads="1" noChangeShapeType="1" noTextEdit="1"/>
              </p:cNvSpPr>
              <p:nvPr/>
            </p:nvSpPr>
            <p:spPr>
              <a:xfrm>
                <a:off x="4043908" y="1571766"/>
                <a:ext cx="4925329" cy="650691"/>
              </a:xfrm>
              <a:prstGeom prst="rect">
                <a:avLst/>
              </a:prstGeom>
              <a:blipFill>
                <a:blip r:embed="rId6"/>
                <a:stretch>
                  <a:fillRect b="-560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D29C7DA6-B448-4BF4-8624-EB91F6642C46}"/>
                  </a:ext>
                </a:extLst>
              </p:cNvPr>
              <p:cNvGraphicFramePr>
                <a:graphicFrameLocks noGrp="1"/>
              </p:cNvGraphicFramePr>
              <p:nvPr>
                <p:extLst>
                  <p:ext uri="{D42A27DB-BD31-4B8C-83A1-F6EECF244321}">
                    <p14:modId xmlns:p14="http://schemas.microsoft.com/office/powerpoint/2010/main" val="226289480"/>
                  </p:ext>
                </p:extLst>
              </p:nvPr>
            </p:nvGraphicFramePr>
            <p:xfrm>
              <a:off x="428595" y="5518284"/>
              <a:ext cx="8296330" cy="1068130"/>
            </p:xfrm>
            <a:graphic>
              <a:graphicData uri="http://schemas.openxmlformats.org/drawingml/2006/table">
                <a:tbl>
                  <a:tblPr firstRow="1" firstCol="1" bandRow="1">
                    <a:tableStyleId>{2D5ABB26-0587-4C30-8999-92F81FD0307C}</a:tableStyleId>
                  </a:tblPr>
                  <a:tblGrid>
                    <a:gridCol w="3075450">
                      <a:extLst>
                        <a:ext uri="{9D8B030D-6E8A-4147-A177-3AD203B41FA5}">
                          <a16:colId xmlns:a16="http://schemas.microsoft.com/office/drawing/2014/main" val="4139238474"/>
                        </a:ext>
                      </a:extLst>
                    </a:gridCol>
                    <a:gridCol w="652610">
                      <a:extLst>
                        <a:ext uri="{9D8B030D-6E8A-4147-A177-3AD203B41FA5}">
                          <a16:colId xmlns:a16="http://schemas.microsoft.com/office/drawing/2014/main" val="4110646597"/>
                        </a:ext>
                      </a:extLst>
                    </a:gridCol>
                    <a:gridCol w="652610">
                      <a:extLst>
                        <a:ext uri="{9D8B030D-6E8A-4147-A177-3AD203B41FA5}">
                          <a16:colId xmlns:a16="http://schemas.microsoft.com/office/drawing/2014/main" val="2995505171"/>
                        </a:ext>
                      </a:extLst>
                    </a:gridCol>
                    <a:gridCol w="652610">
                      <a:extLst>
                        <a:ext uri="{9D8B030D-6E8A-4147-A177-3AD203B41FA5}">
                          <a16:colId xmlns:a16="http://schemas.microsoft.com/office/drawing/2014/main" val="1266902093"/>
                        </a:ext>
                      </a:extLst>
                    </a:gridCol>
                    <a:gridCol w="652610">
                      <a:extLst>
                        <a:ext uri="{9D8B030D-6E8A-4147-A177-3AD203B41FA5}">
                          <a16:colId xmlns:a16="http://schemas.microsoft.com/office/drawing/2014/main" val="1753513818"/>
                        </a:ext>
                      </a:extLst>
                    </a:gridCol>
                    <a:gridCol w="652610">
                      <a:extLst>
                        <a:ext uri="{9D8B030D-6E8A-4147-A177-3AD203B41FA5}">
                          <a16:colId xmlns:a16="http://schemas.microsoft.com/office/drawing/2014/main" val="1150257873"/>
                        </a:ext>
                      </a:extLst>
                    </a:gridCol>
                    <a:gridCol w="652610">
                      <a:extLst>
                        <a:ext uri="{9D8B030D-6E8A-4147-A177-3AD203B41FA5}">
                          <a16:colId xmlns:a16="http://schemas.microsoft.com/office/drawing/2014/main" val="1080064341"/>
                        </a:ext>
                      </a:extLst>
                    </a:gridCol>
                    <a:gridCol w="652610">
                      <a:extLst>
                        <a:ext uri="{9D8B030D-6E8A-4147-A177-3AD203B41FA5}">
                          <a16:colId xmlns:a16="http://schemas.microsoft.com/office/drawing/2014/main" val="4119138278"/>
                        </a:ext>
                      </a:extLst>
                    </a:gridCol>
                    <a:gridCol w="652610">
                      <a:extLst>
                        <a:ext uri="{9D8B030D-6E8A-4147-A177-3AD203B41FA5}">
                          <a16:colId xmlns:a16="http://schemas.microsoft.com/office/drawing/2014/main" val="360375226"/>
                        </a:ext>
                      </a:extLst>
                    </a:gridCol>
                  </a:tblGrid>
                  <a:tr h="321370">
                    <a:tc gridSpan="9">
                      <a:txBody>
                        <a:bodyPr/>
                        <a:lstStyle/>
                        <a:p>
                          <a:pPr algn="ctr"/>
                          <a:r>
                            <a:rPr lang="en-US" altLang="ja-JP" sz="1600" kern="100" dirty="0">
                              <a:solidFill>
                                <a:schemeClr val="bg1"/>
                              </a:solidFill>
                              <a:effectLst/>
                              <a:latin typeface="+mn-ea"/>
                              <a:ea typeface="+mn-ea"/>
                              <a:cs typeface="Arial" panose="020B0604020202020204" pitchFamily="34" charset="0"/>
                            </a:rPr>
                            <a:t>CFRP</a:t>
                          </a:r>
                          <a:r>
                            <a:rPr lang="ja-JP" altLang="en-US" sz="1600" kern="100" dirty="0">
                              <a:solidFill>
                                <a:schemeClr val="bg1"/>
                              </a:solidFill>
                              <a:effectLst/>
                              <a:latin typeface="+mn-ea"/>
                              <a:ea typeface="+mn-ea"/>
                              <a:cs typeface="Arial" panose="020B0604020202020204" pitchFamily="34" charset="0"/>
                            </a:rPr>
                            <a:t>フィラメントの本数に対する</a:t>
                          </a:r>
                          <a14:m>
                            <m:oMath xmlns:m="http://schemas.openxmlformats.org/officeDocument/2006/math">
                              <m:sSub>
                                <m:sSubPr>
                                  <m:ctrlPr>
                                    <a:rPr lang="ja-JP" altLang="ja-JP" sz="1600" b="0" i="1" kern="100" smtClean="0">
                                      <a:solidFill>
                                        <a:schemeClr val="bg1"/>
                                      </a:solidFill>
                                      <a:effectLst/>
                                      <a:latin typeface="Cambria Math" panose="02040503050406030204" pitchFamily="18" charset="0"/>
                                      <a:ea typeface="+mn-ea"/>
                                    </a:rPr>
                                  </m:ctrlPr>
                                </m:sSubPr>
                                <m:e>
                                  <m:r>
                                    <a:rPr lang="en-US" altLang="ja-JP" sz="1600" b="0" i="1" kern="100">
                                      <a:solidFill>
                                        <a:schemeClr val="bg1"/>
                                      </a:solidFill>
                                      <a:effectLst/>
                                      <a:latin typeface="Cambria Math" panose="02040503050406030204" pitchFamily="18" charset="0"/>
                                      <a:ea typeface="+mn-ea"/>
                                    </a:rPr>
                                    <m:t>𝑉</m:t>
                                  </m:r>
                                </m:e>
                                <m:sub>
                                  <m:r>
                                    <a:rPr lang="en-US" altLang="ja-JP" sz="1600" b="0" i="1" kern="100">
                                      <a:solidFill>
                                        <a:schemeClr val="bg1"/>
                                      </a:solidFill>
                                      <a:effectLst/>
                                      <a:latin typeface="Cambria Math" panose="02040503050406030204" pitchFamily="18" charset="0"/>
                                      <a:ea typeface="+mn-ea"/>
                                    </a:rPr>
                                    <m:t>𝑓</m:t>
                                  </m:r>
                                </m:sub>
                              </m:sSub>
                            </m:oMath>
                          </a14:m>
                          <a:r>
                            <a:rPr lang="en-US" altLang="ja-JP" sz="1600" b="0" kern="100" dirty="0">
                              <a:solidFill>
                                <a:schemeClr val="bg1"/>
                              </a:solidFill>
                              <a:effectLst/>
                              <a:latin typeface="+mn-ea"/>
                              <a:ea typeface="+mn-ea"/>
                              <a:cs typeface="Arial" panose="020B0604020202020204" pitchFamily="34" charset="0"/>
                            </a:rPr>
                            <a:t> </a:t>
                          </a:r>
                          <a:endParaRPr lang="ja-JP" sz="1600" kern="100" dirty="0">
                            <a:solidFill>
                              <a:schemeClr val="bg1"/>
                            </a:solidFill>
                            <a:effectLst/>
                            <a:latin typeface="+mn-ea"/>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490101"/>
                      </a:ext>
                    </a:extLst>
                  </a:tr>
                  <a:tr h="321370">
                    <a:tc>
                      <a:txBody>
                        <a:bodyPr/>
                        <a:lstStyle/>
                        <a:p>
                          <a:pPr algn="ctr"/>
                          <a:r>
                            <a:rPr lang="en-US" sz="1600" kern="100" dirty="0">
                              <a:solidFill>
                                <a:sysClr val="windowText" lastClr="000000"/>
                              </a:solidFill>
                              <a:effectLst/>
                              <a:latin typeface="Arial" panose="020B0604020202020204" pitchFamily="34" charset="0"/>
                              <a:ea typeface="+mn-ea"/>
                              <a:cs typeface="Arial" panose="020B0604020202020204" pitchFamily="34" charset="0"/>
                            </a:rPr>
                            <a:t>Number of CFRP filament</a:t>
                          </a:r>
                          <a:endParaRPr lang="ja-JP" sz="1600" kern="100" dirty="0">
                            <a:solidFill>
                              <a:sysClr val="windowText" lastClr="000000"/>
                            </a:solidFill>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ea typeface="+mn-ea"/>
                              <a:cs typeface="Arial" panose="020B0604020202020204" pitchFamily="34" charset="0"/>
                            </a:rPr>
                            <a:t>0</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6</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12</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18</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24</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37</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439863"/>
                      </a:ext>
                    </a:extLst>
                  </a:tr>
                  <a:tr h="402336">
                    <a:tc>
                      <a:txBody>
                        <a:bodyPr/>
                        <a:lstStyle/>
                        <a:p>
                          <a:pPr algn="ctr"/>
                          <a14:m>
                            <m:oMath xmlns:m="http://schemas.openxmlformats.org/officeDocument/2006/math">
                              <m:sSub>
                                <m:sSubPr>
                                  <m:ctrlPr>
                                    <a:rPr lang="ja-JP"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𝑉</m:t>
                                  </m:r>
                                </m:e>
                                <m:sub>
                                  <m:r>
                                    <a:rPr lang="en-US" sz="1600" b="0" i="1" kern="100">
                                      <a:solidFill>
                                        <a:sysClr val="windowText" lastClr="000000"/>
                                      </a:solidFill>
                                      <a:effectLst/>
                                      <a:latin typeface="Cambria Math" panose="02040503050406030204" pitchFamily="18" charset="0"/>
                                    </a:rPr>
                                    <m:t>𝑓</m:t>
                                  </m:r>
                                </m:sub>
                              </m:sSub>
                            </m:oMath>
                          </a14:m>
                          <a:r>
                            <a:rPr lang="en-US" sz="1600" b="0" kern="100" dirty="0">
                              <a:solidFill>
                                <a:sysClr val="windowText" lastClr="000000"/>
                              </a:solidFill>
                              <a:effectLst/>
                              <a:latin typeface="Arial" panose="020B0604020202020204" pitchFamily="34" charset="0"/>
                              <a:cs typeface="Arial" panose="020B0604020202020204" pitchFamily="34" charset="0"/>
                            </a:rPr>
                            <a:t> </a:t>
                          </a:r>
                          <a:r>
                            <a:rPr lang="en-US" sz="1600" kern="100" dirty="0">
                              <a:solidFill>
                                <a:sysClr val="windowText" lastClr="000000"/>
                              </a:solidFill>
                              <a:effectLst/>
                              <a:latin typeface="Arial" panose="020B0604020202020204" pitchFamily="34" charset="0"/>
                              <a:cs typeface="Arial" panose="020B0604020202020204" pitchFamily="34" charset="0"/>
                            </a:rPr>
                            <a:t>[%]</a:t>
                          </a:r>
                          <a:endParaRPr lang="ja-JP" sz="1600" kern="100" dirty="0">
                            <a:solidFill>
                              <a:sysClr val="windowText" lastClr="000000"/>
                            </a:solidFill>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cs typeface="Arial" panose="020B0604020202020204" pitchFamily="34" charset="0"/>
                            </a:rPr>
                            <a:t>0.0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2.1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4.2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5.2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6.4</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384214"/>
                      </a:ext>
                    </a:extLst>
                  </a:tr>
                </a:tbl>
              </a:graphicData>
            </a:graphic>
          </p:graphicFrame>
        </mc:Choice>
        <mc:Fallback xmlns="">
          <p:graphicFrame>
            <p:nvGraphicFramePr>
              <p:cNvPr id="11" name="表 10">
                <a:extLst>
                  <a:ext uri="{FF2B5EF4-FFF2-40B4-BE49-F238E27FC236}">
                    <a16:creationId xmlns:a16="http://schemas.microsoft.com/office/drawing/2014/main" id="{D29C7DA6-B448-4BF4-8624-EB91F6642C46}"/>
                  </a:ext>
                </a:extLst>
              </p:cNvPr>
              <p:cNvGraphicFramePr>
                <a:graphicFrameLocks noGrp="1"/>
              </p:cNvGraphicFramePr>
              <p:nvPr>
                <p:extLst>
                  <p:ext uri="{D42A27DB-BD31-4B8C-83A1-F6EECF244321}">
                    <p14:modId xmlns:p14="http://schemas.microsoft.com/office/powerpoint/2010/main" val="226289480"/>
                  </p:ext>
                </p:extLst>
              </p:nvPr>
            </p:nvGraphicFramePr>
            <p:xfrm>
              <a:off x="428595" y="5518284"/>
              <a:ext cx="8296330" cy="1068130"/>
            </p:xfrm>
            <a:graphic>
              <a:graphicData uri="http://schemas.openxmlformats.org/drawingml/2006/table">
                <a:tbl>
                  <a:tblPr firstRow="1" firstCol="1" bandRow="1">
                    <a:tableStyleId>{2D5ABB26-0587-4C30-8999-92F81FD0307C}</a:tableStyleId>
                  </a:tblPr>
                  <a:tblGrid>
                    <a:gridCol w="3075450">
                      <a:extLst>
                        <a:ext uri="{9D8B030D-6E8A-4147-A177-3AD203B41FA5}">
                          <a16:colId xmlns:a16="http://schemas.microsoft.com/office/drawing/2014/main" val="4139238474"/>
                        </a:ext>
                      </a:extLst>
                    </a:gridCol>
                    <a:gridCol w="652610">
                      <a:extLst>
                        <a:ext uri="{9D8B030D-6E8A-4147-A177-3AD203B41FA5}">
                          <a16:colId xmlns:a16="http://schemas.microsoft.com/office/drawing/2014/main" val="4110646597"/>
                        </a:ext>
                      </a:extLst>
                    </a:gridCol>
                    <a:gridCol w="652610">
                      <a:extLst>
                        <a:ext uri="{9D8B030D-6E8A-4147-A177-3AD203B41FA5}">
                          <a16:colId xmlns:a16="http://schemas.microsoft.com/office/drawing/2014/main" val="2995505171"/>
                        </a:ext>
                      </a:extLst>
                    </a:gridCol>
                    <a:gridCol w="652610">
                      <a:extLst>
                        <a:ext uri="{9D8B030D-6E8A-4147-A177-3AD203B41FA5}">
                          <a16:colId xmlns:a16="http://schemas.microsoft.com/office/drawing/2014/main" val="1266902093"/>
                        </a:ext>
                      </a:extLst>
                    </a:gridCol>
                    <a:gridCol w="652610">
                      <a:extLst>
                        <a:ext uri="{9D8B030D-6E8A-4147-A177-3AD203B41FA5}">
                          <a16:colId xmlns:a16="http://schemas.microsoft.com/office/drawing/2014/main" val="1753513818"/>
                        </a:ext>
                      </a:extLst>
                    </a:gridCol>
                    <a:gridCol w="652610">
                      <a:extLst>
                        <a:ext uri="{9D8B030D-6E8A-4147-A177-3AD203B41FA5}">
                          <a16:colId xmlns:a16="http://schemas.microsoft.com/office/drawing/2014/main" val="1150257873"/>
                        </a:ext>
                      </a:extLst>
                    </a:gridCol>
                    <a:gridCol w="652610">
                      <a:extLst>
                        <a:ext uri="{9D8B030D-6E8A-4147-A177-3AD203B41FA5}">
                          <a16:colId xmlns:a16="http://schemas.microsoft.com/office/drawing/2014/main" val="1080064341"/>
                        </a:ext>
                      </a:extLst>
                    </a:gridCol>
                    <a:gridCol w="652610">
                      <a:extLst>
                        <a:ext uri="{9D8B030D-6E8A-4147-A177-3AD203B41FA5}">
                          <a16:colId xmlns:a16="http://schemas.microsoft.com/office/drawing/2014/main" val="4119138278"/>
                        </a:ext>
                      </a:extLst>
                    </a:gridCol>
                    <a:gridCol w="652610">
                      <a:extLst>
                        <a:ext uri="{9D8B030D-6E8A-4147-A177-3AD203B41FA5}">
                          <a16:colId xmlns:a16="http://schemas.microsoft.com/office/drawing/2014/main" val="360375226"/>
                        </a:ext>
                      </a:extLst>
                    </a:gridCol>
                  </a:tblGrid>
                  <a:tr h="321370">
                    <a:tc gridSpan="9">
                      <a:txBody>
                        <a:bodyPr/>
                        <a:lstStyle/>
                        <a:p>
                          <a:endParaRPr lang="ja-JP"/>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9434" r="-73" b="-245283"/>
                          </a:stretch>
                        </a:blipFill>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490101"/>
                      </a:ext>
                    </a:extLst>
                  </a:tr>
                  <a:tr h="344424">
                    <a:tc>
                      <a:txBody>
                        <a:bodyPr/>
                        <a:lstStyle/>
                        <a:p>
                          <a:pPr algn="ctr"/>
                          <a:r>
                            <a:rPr lang="en-US" sz="1600" kern="100" dirty="0">
                              <a:solidFill>
                                <a:sysClr val="windowText" lastClr="000000"/>
                              </a:solidFill>
                              <a:effectLst/>
                              <a:latin typeface="Arial" panose="020B0604020202020204" pitchFamily="34" charset="0"/>
                              <a:ea typeface="+mn-ea"/>
                              <a:cs typeface="Arial" panose="020B0604020202020204" pitchFamily="34" charset="0"/>
                            </a:rPr>
                            <a:t>Number of CFRP filament</a:t>
                          </a:r>
                          <a:endParaRPr lang="ja-JP" sz="1600" kern="100" dirty="0">
                            <a:solidFill>
                              <a:sysClr val="windowText" lastClr="000000"/>
                            </a:solidFill>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ea typeface="+mn-ea"/>
                              <a:cs typeface="Arial" panose="020B0604020202020204" pitchFamily="34" charset="0"/>
                            </a:rPr>
                            <a:t>0</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6</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12</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18</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24</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37</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439863"/>
                      </a:ext>
                    </a:extLst>
                  </a:tr>
                  <a:tr h="402336">
                    <a:tc>
                      <a:txBody>
                        <a:bodyPr/>
                        <a:lstStyle/>
                        <a:p>
                          <a:endParaRPr lang="ja-JP"/>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174242" r="-169901" b="-10606"/>
                          </a:stretch>
                        </a:blipFill>
                      </a:tcPr>
                    </a:tc>
                    <a:tc>
                      <a:txBody>
                        <a:bodyPr/>
                        <a:lstStyle/>
                        <a:p>
                          <a:pPr algn="ctr"/>
                          <a:r>
                            <a:rPr lang="en-US" sz="1600" kern="100" dirty="0">
                              <a:effectLst/>
                              <a:latin typeface="Arial" panose="020B0604020202020204" pitchFamily="34" charset="0"/>
                              <a:cs typeface="Arial" panose="020B0604020202020204" pitchFamily="34" charset="0"/>
                            </a:rPr>
                            <a:t>0.0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2.1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4.2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5.2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6.4</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384214"/>
                      </a:ext>
                    </a:extLst>
                  </a:tr>
                </a:tbl>
              </a:graphicData>
            </a:graphic>
          </p:graphicFrame>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63BA8CB-9CC6-4450-94F8-DA43B5CC9E31}"/>
                  </a:ext>
                </a:extLst>
              </p:cNvPr>
              <p:cNvSpPr txBox="1"/>
              <p:nvPr/>
            </p:nvSpPr>
            <p:spPr>
              <a:xfrm>
                <a:off x="350972" y="845962"/>
                <a:ext cx="8373958" cy="604524"/>
              </a:xfrm>
              <a:prstGeom prst="rect">
                <a:avLst/>
              </a:prstGeom>
              <a:noFill/>
            </p:spPr>
            <p:txBody>
              <a:bodyPr wrap="square" rtlCol="0">
                <a:spAutoFit/>
              </a:bodyPr>
              <a:lstStyle/>
              <a:p>
                <a:r>
                  <a:rPr kumimoji="1" lang="ja-JP" altLang="en-US" sz="1600" dirty="0">
                    <a:latin typeface="+mn-ea"/>
                  </a:rPr>
                  <a:t>手動強化試験片に埋め込む</a:t>
                </a:r>
                <a:r>
                  <a:rPr kumimoji="1" lang="en-US" altLang="ja-JP" sz="1600" dirty="0">
                    <a:latin typeface="+mn-ea"/>
                  </a:rPr>
                  <a:t>CFRP</a:t>
                </a:r>
                <a:r>
                  <a:rPr kumimoji="1" lang="ja-JP" altLang="en-US" sz="1600" dirty="0">
                    <a:latin typeface="+mn-ea"/>
                  </a:rPr>
                  <a:t>フィラメントの本数は</a:t>
                </a:r>
                <a:r>
                  <a:rPr kumimoji="1" lang="en-US" altLang="ja-JP" sz="1600" dirty="0">
                    <a:latin typeface="+mn-ea"/>
                  </a:rPr>
                  <a:t>0</a:t>
                </a:r>
                <a:r>
                  <a:rPr kumimoji="1" lang="ja-JP" altLang="en-US" sz="1600" dirty="0">
                    <a:latin typeface="+mn-ea"/>
                  </a:rPr>
                  <a:t>～</a:t>
                </a:r>
                <a:r>
                  <a:rPr kumimoji="1" lang="en-US" altLang="ja-JP" sz="1600" dirty="0">
                    <a:latin typeface="+mn-ea"/>
                  </a:rPr>
                  <a:t>62</a:t>
                </a:r>
                <a:r>
                  <a:rPr kumimoji="1" lang="ja-JP" altLang="en-US" sz="1600" dirty="0">
                    <a:latin typeface="+mn-ea"/>
                  </a:rPr>
                  <a:t>本で変化させる．</a:t>
                </a:r>
                <a:endParaRPr kumimoji="1" lang="en-US" altLang="ja-JP" sz="1600" dirty="0">
                  <a:latin typeface="+mn-ea"/>
                </a:endParaRPr>
              </a:p>
              <a:p>
                <a:r>
                  <a:rPr kumimoji="1" lang="ja-JP" altLang="en-US" sz="1600" dirty="0">
                    <a:latin typeface="+mn-ea"/>
                  </a:rPr>
                  <a:t>本数をより一般的な値にするため，体積含有率</a:t>
                </a:r>
                <a:r>
                  <a:rPr lang="en-US" altLang="ja-JP" sz="1600" dirty="0">
                    <a:ea typeface="游ゴシック" panose="020B0400000000000000" pitchFamily="50" charset="-128"/>
                  </a:rPr>
                  <a:t> </a:t>
                </a:r>
                <a14:m>
                  <m:oMath xmlns:m="http://schemas.openxmlformats.org/officeDocument/2006/math">
                    <m:sSub>
                      <m:sSubPr>
                        <m:ctrlPr>
                          <a:rPr lang="en-US" altLang="ja-JP" sz="1600" i="1" smtClean="0">
                            <a:latin typeface="Cambria Math" panose="02040503050406030204" pitchFamily="18" charset="0"/>
                            <a:ea typeface="游ゴシック" panose="020B0400000000000000" pitchFamily="50" charset="-128"/>
                          </a:rPr>
                        </m:ctrlPr>
                      </m:sSubPr>
                      <m:e>
                        <m:r>
                          <a:rPr lang="en-US" altLang="ja-JP" sz="1600" i="1">
                            <a:latin typeface="Cambria Math" panose="02040503050406030204" pitchFamily="18" charset="0"/>
                            <a:ea typeface="游ゴシック" panose="020B0400000000000000" pitchFamily="50" charset="-128"/>
                          </a:rPr>
                          <m:t>𝑉</m:t>
                        </m:r>
                      </m:e>
                      <m:sub>
                        <m:r>
                          <a:rPr lang="en-US" altLang="ja-JP" sz="1600" i="1">
                            <a:latin typeface="Cambria Math" panose="02040503050406030204" pitchFamily="18" charset="0"/>
                            <a:ea typeface="游ゴシック" panose="020B0400000000000000" pitchFamily="50" charset="-128"/>
                          </a:rPr>
                          <m:t>𝑓</m:t>
                        </m:r>
                      </m:sub>
                    </m:sSub>
                  </m:oMath>
                </a14:m>
                <a:r>
                  <a:rPr kumimoji="1" lang="ja-JP" altLang="en-US" sz="1600" dirty="0">
                    <a:latin typeface="+mn-ea"/>
                  </a:rPr>
                  <a:t>を定義する．</a:t>
                </a:r>
              </a:p>
            </p:txBody>
          </p:sp>
        </mc:Choice>
        <mc:Fallback xmlns="">
          <p:sp>
            <p:nvSpPr>
              <p:cNvPr id="21" name="テキスト ボックス 20">
                <a:extLst>
                  <a:ext uri="{FF2B5EF4-FFF2-40B4-BE49-F238E27FC236}">
                    <a16:creationId xmlns:a16="http://schemas.microsoft.com/office/drawing/2014/main" id="{863BA8CB-9CC6-4450-94F8-DA43B5CC9E31}"/>
                  </a:ext>
                </a:extLst>
              </p:cNvPr>
              <p:cNvSpPr txBox="1">
                <a:spLocks noRot="1" noChangeAspect="1" noMove="1" noResize="1" noEditPoints="1" noAdjustHandles="1" noChangeArrowheads="1" noChangeShapeType="1" noTextEdit="1"/>
              </p:cNvSpPr>
              <p:nvPr/>
            </p:nvSpPr>
            <p:spPr>
              <a:xfrm>
                <a:off x="350972" y="845962"/>
                <a:ext cx="8373958" cy="604524"/>
              </a:xfrm>
              <a:prstGeom prst="rect">
                <a:avLst/>
              </a:prstGeom>
              <a:blipFill>
                <a:blip r:embed="rId8"/>
                <a:stretch>
                  <a:fillRect l="-437" t="-3030" b="-10101"/>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C0A9F18E-AD34-46EB-BAFF-B629B72EE63A}"/>
              </a:ext>
            </a:extLst>
          </p:cNvPr>
          <p:cNvSpPr txBox="1"/>
          <p:nvPr/>
        </p:nvSpPr>
        <p:spPr>
          <a:xfrm>
            <a:off x="1789176" y="4878865"/>
            <a:ext cx="2457450" cy="338554"/>
          </a:xfrm>
          <a:prstGeom prst="rect">
            <a:avLst/>
          </a:prstGeom>
          <a:noFill/>
        </p:spPr>
        <p:txBody>
          <a:bodyPr wrap="square" rtlCol="0">
            <a:spAutoFit/>
          </a:bodyPr>
          <a:lstStyle/>
          <a:p>
            <a:r>
              <a:rPr kumimoji="1" lang="ja-JP" altLang="en-US" sz="1600" dirty="0"/>
              <a:t>手動強化試験片断面</a:t>
            </a:r>
          </a:p>
        </p:txBody>
      </p:sp>
      <p:sp>
        <p:nvSpPr>
          <p:cNvPr id="4" name="テキスト ボックス 3">
            <a:extLst>
              <a:ext uri="{FF2B5EF4-FFF2-40B4-BE49-F238E27FC236}">
                <a16:creationId xmlns:a16="http://schemas.microsoft.com/office/drawing/2014/main" id="{92886283-13E6-434B-9B91-528D2C6AA130}"/>
              </a:ext>
            </a:extLst>
          </p:cNvPr>
          <p:cNvSpPr txBox="1"/>
          <p:nvPr/>
        </p:nvSpPr>
        <p:spPr>
          <a:xfrm>
            <a:off x="5424484" y="4878865"/>
            <a:ext cx="2866486" cy="338554"/>
          </a:xfrm>
          <a:prstGeom prst="rect">
            <a:avLst/>
          </a:prstGeom>
          <a:noFill/>
        </p:spPr>
        <p:txBody>
          <a:bodyPr wrap="square" rtlCol="0">
            <a:spAutoFit/>
          </a:bodyPr>
          <a:lstStyle/>
          <a:p>
            <a:r>
              <a:rPr kumimoji="1" lang="en-US" altLang="ja-JP" sz="1600" dirty="0">
                <a:latin typeface="+mn-ea"/>
              </a:rPr>
              <a:t>CFRP</a:t>
            </a:r>
            <a:r>
              <a:rPr kumimoji="1" lang="ja-JP" altLang="en-US" sz="1600" dirty="0">
                <a:latin typeface="+mn-ea"/>
              </a:rPr>
              <a:t>フィラメント断面</a:t>
            </a:r>
            <a:endParaRPr kumimoji="1" lang="en-US" altLang="ja-JP" sz="1600" dirty="0">
              <a:latin typeface="+mn-ea"/>
            </a:endParaRPr>
          </a:p>
        </p:txBody>
      </p:sp>
    </p:spTree>
    <p:extLst>
      <p:ext uri="{BB962C8B-B14F-4D97-AF65-F5344CB8AC3E}">
        <p14:creationId xmlns:p14="http://schemas.microsoft.com/office/powerpoint/2010/main" val="926612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311E12AC-75C6-4492-9A16-E9AE59FA6B73}"/>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10" name="図 9">
            <a:extLst>
              <a:ext uri="{FF2B5EF4-FFF2-40B4-BE49-F238E27FC236}">
                <a16:creationId xmlns:a16="http://schemas.microsoft.com/office/drawing/2014/main" id="{36A9AE5B-0309-422D-A012-42268B2BA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802742"/>
            <a:ext cx="3353694" cy="2332234"/>
          </a:xfrm>
          <a:prstGeom prst="rect">
            <a:avLst/>
          </a:prstGeom>
        </p:spPr>
      </p:pic>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3680158151"/>
                  </p:ext>
                </p:extLst>
              </p:nvPr>
            </p:nvGraphicFramePr>
            <p:xfrm>
              <a:off x="639337" y="5187125"/>
              <a:ext cx="7895957" cy="1341120"/>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600" i="1" smtClean="0">
                                      <a:solidFill>
                                        <a:schemeClr val="bg1"/>
                                      </a:solidFill>
                                      <a:latin typeface="Cambria Math" panose="02040503050406030204" pitchFamily="18" charset="0"/>
                                    </a:rPr>
                                  </m:ctrlPr>
                                </m:sSubPr>
                                <m:e>
                                  <m:r>
                                    <a:rPr lang="en-US" altLang="ja-JP" sz="1600" b="0" i="1">
                                      <a:solidFill>
                                        <a:schemeClr val="bg1"/>
                                      </a:solidFill>
                                      <a:latin typeface="Cambria Math" panose="02040503050406030204" pitchFamily="18" charset="0"/>
                                    </a:rPr>
                                    <m:t>𝜎</m:t>
                                  </m:r>
                                </m:e>
                                <m:sub>
                                  <m:r>
                                    <a:rPr lang="en-US" altLang="ja-JP" sz="1600" b="0" i="1">
                                      <a:solidFill>
                                        <a:schemeClr val="bg1"/>
                                      </a:solidFill>
                                      <a:latin typeface="Cambria Math" panose="02040503050406030204" pitchFamily="18" charset="0"/>
                                    </a:rPr>
                                    <m:t>𝑏</m:t>
                                  </m:r>
                                  <m:r>
                                    <a:rPr lang="en-US" altLang="ja-JP" sz="1600" b="0" i="1" smtClean="0">
                                      <a:solidFill>
                                        <a:schemeClr val="bg1"/>
                                      </a:solidFill>
                                      <a:latin typeface="Cambria Math" panose="02040503050406030204" pitchFamily="18" charset="0"/>
                                    </a:rPr>
                                    <m:t>_</m:t>
                                  </m:r>
                                  <m:r>
                                    <a:rPr lang="en-US" altLang="ja-JP" sz="1600" b="0" i="1" smtClean="0">
                                      <a:solidFill>
                                        <a:schemeClr val="bg1"/>
                                      </a:solidFill>
                                      <a:latin typeface="Cambria Math" panose="02040503050406030204" pitchFamily="18" charset="0"/>
                                    </a:rPr>
                                    <m:t>𝑡𝑜𝑡𝑎𝑙</m:t>
                                  </m:r>
                                </m:sub>
                              </m:sSub>
                            </m:oMath>
                          </a14:m>
                          <a:r>
                            <a:rPr kumimoji="1" lang="ja-JP" altLang="en-US" sz="1600" b="0" dirty="0">
                              <a:solidFill>
                                <a:schemeClr val="bg1"/>
                              </a:solidFill>
                              <a:latin typeface="+mn-ea"/>
                              <a:ea typeface="+mn-ea"/>
                              <a:cs typeface="Arial" panose="020B0604020202020204" pitchFamily="34" charset="0"/>
                            </a:rPr>
                            <a:t>を求めるのに使用した各材質の断面積及び応力</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600" b="0" dirty="0">
                              <a:latin typeface="+mn-ea"/>
                              <a:ea typeface="+mn-ea"/>
                              <a:cs typeface="Arial" panose="020B0604020202020204" pitchFamily="34" charset="0"/>
                            </a:rPr>
                            <a:t>Strength</a:t>
                          </a:r>
                          <a14:m>
                            <m:oMath xmlns:m="http://schemas.openxmlformats.org/officeDocument/2006/math">
                              <m:r>
                                <a:rPr kumimoji="1" lang="en-US" altLang="ja-JP" sz="1600" b="0" i="0" smtClean="0">
                                  <a:latin typeface="Cambria Math" panose="02040503050406030204" pitchFamily="18" charset="0"/>
                                  <a:ea typeface="+mn-ea"/>
                                  <a:cs typeface="Arial" panose="020B0604020202020204" pitchFamily="34" charset="0"/>
                                </a:rPr>
                                <m:t> </m:t>
                              </m:r>
                            </m:oMath>
                          </a14:m>
                          <a:r>
                            <a:rPr kumimoji="1" lang="en-US" altLang="ja-JP" sz="1600" b="0" dirty="0">
                              <a:latin typeface="+mn-ea"/>
                              <a:ea typeface="+mn-ea"/>
                              <a:cs typeface="Arial" panose="020B0604020202020204" pitchFamily="34" charset="0"/>
                            </a:rPr>
                            <a:t>[MPa]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35.1</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700</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11.2</a:t>
                          </a:r>
                          <a:endParaRPr kumimoji="1" lang="ja-JP" altLang="en-US" sz="1600" b="0" dirty="0">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3680158151"/>
                  </p:ext>
                </p:extLst>
              </p:nvPr>
            </p:nvGraphicFramePr>
            <p:xfrm>
              <a:off x="639337" y="5187125"/>
              <a:ext cx="7895957" cy="1349312"/>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343472">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4"/>
                          <a:stretch>
                            <a:fillRect t="-1754" r="-77" b="-312281"/>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35280">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35280">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35280">
                    <a:tc>
                      <a:txBody>
                        <a:bodyPr/>
                        <a:lstStyle/>
                        <a:p>
                          <a:endParaRPr lang="ja-JP"/>
                        </a:p>
                      </a:txBody>
                      <a:tcPr anchor="ctr">
                        <a:blipFill>
                          <a:blip r:embed="rId4"/>
                          <a:stretch>
                            <a:fillRect t="-307273" r="-186534" b="-21818"/>
                          </a:stretch>
                        </a:blipFill>
                      </a:tcPr>
                    </a:tc>
                    <a:tc>
                      <a:txBody>
                        <a:bodyPr/>
                        <a:lstStyle/>
                        <a:p>
                          <a:pPr algn="ctr"/>
                          <a:r>
                            <a:rPr kumimoji="1" lang="en-US" altLang="ja-JP" sz="1600" b="0" dirty="0">
                              <a:latin typeface="+mn-ea"/>
                              <a:ea typeface="+mn-ea"/>
                              <a:cs typeface="Arial" panose="020B0604020202020204" pitchFamily="34" charset="0"/>
                            </a:rPr>
                            <a:t>35.1</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700</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11.2</a:t>
                          </a:r>
                          <a:endParaRPr kumimoji="1" lang="ja-JP" altLang="en-US" sz="1600" b="0" dirty="0">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7" name="テキスト ボックス 6">
            <a:extLst>
              <a:ext uri="{FF2B5EF4-FFF2-40B4-BE49-F238E27FC236}">
                <a16:creationId xmlns:a16="http://schemas.microsoft.com/office/drawing/2014/main" id="{1C5845D7-197B-4DB3-AA30-3E5C47174448}"/>
              </a:ext>
            </a:extLst>
          </p:cNvPr>
          <p:cNvSpPr txBox="1"/>
          <p:nvPr/>
        </p:nvSpPr>
        <p:spPr>
          <a:xfrm>
            <a:off x="639069" y="6463712"/>
            <a:ext cx="3339376" cy="313356"/>
          </a:xfrm>
          <a:prstGeom prst="rect">
            <a:avLst/>
          </a:prstGeom>
          <a:noFill/>
        </p:spPr>
        <p:txBody>
          <a:bodyPr wrap="none" rtlCol="0">
            <a:spAutoFit/>
          </a:bodyPr>
          <a:lstStyle/>
          <a:p>
            <a:pPr>
              <a:lnSpc>
                <a:spcPts val="1900"/>
              </a:lnSpc>
            </a:pPr>
            <a:r>
              <a:rPr kumimoji="1" lang="en-US" altLang="ja-JP" sz="1100" b="0" i="1" dirty="0">
                <a:latin typeface="Times New Roman" panose="02020603050405020304" pitchFamily="18" charset="0"/>
                <a:cs typeface="Times New Roman" panose="02020603050405020304" pitchFamily="18" charset="0"/>
              </a:rPr>
              <a:t>n </a:t>
            </a:r>
            <a:r>
              <a:rPr lang="ja-JP" altLang="en-US" sz="1100" dirty="0">
                <a:latin typeface="游ゴシック" panose="020B0400000000000000" pitchFamily="50" charset="-128"/>
                <a:ea typeface="游ゴシック" panose="020B0400000000000000" pitchFamily="50" charset="-128"/>
              </a:rPr>
              <a:t>：試験片内に含まれる</a:t>
            </a:r>
            <a:r>
              <a:rPr lang="en-US" altLang="ja-JP" sz="1100" dirty="0">
                <a:latin typeface="游ゴシック" panose="020B0400000000000000" pitchFamily="50" charset="-128"/>
                <a:ea typeface="游ゴシック" panose="020B0400000000000000" pitchFamily="50" charset="-128"/>
              </a:rPr>
              <a:t>CFRP</a:t>
            </a:r>
            <a:r>
              <a:rPr lang="ja-JP" altLang="en-US" sz="1100" dirty="0">
                <a:latin typeface="游ゴシック" panose="020B0400000000000000" pitchFamily="50" charset="-128"/>
                <a:ea typeface="游ゴシック" panose="020B0400000000000000" pitchFamily="50" charset="-128"/>
              </a:rPr>
              <a:t>フィラメントの本数</a:t>
            </a:r>
            <a:endParaRPr kumimoji="1" lang="en-US" altLang="ja-JP" sz="11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129CA1F-F143-4F9A-8C99-8DDD6866C131}"/>
                  </a:ext>
                </a:extLst>
              </p:cNvPr>
              <p:cNvSpPr/>
              <p:nvPr/>
            </p:nvSpPr>
            <p:spPr>
              <a:xfrm>
                <a:off x="496194" y="1161617"/>
                <a:ext cx="6766815"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b="0" i="1">
                              <a:latin typeface="Cambria Math" panose="02040503050406030204" pitchFamily="18" charset="0"/>
                            </a:rPr>
                            <m:t>𝜎</m:t>
                          </m:r>
                        </m:e>
                        <m:sub>
                          <m:r>
                            <a:rPr lang="en-US" altLang="ja-JP" b="0" i="1">
                              <a:latin typeface="Cambria Math" panose="02040503050406030204" pitchFamily="18" charset="0"/>
                            </a:rPr>
                            <m:t>𝑏</m:t>
                          </m:r>
                          <m:r>
                            <a:rPr lang="en-US" altLang="ja-JP" b="0" i="1" smtClean="0">
                              <a:latin typeface="Cambria Math" panose="02040503050406030204" pitchFamily="18" charset="0"/>
                            </a:rPr>
                            <m:t>_</m:t>
                          </m:r>
                          <m:r>
                            <a:rPr lang="en-US" altLang="ja-JP" b="0" i="1" smtClean="0">
                              <a:latin typeface="Cambria Math" panose="02040503050406030204" pitchFamily="18" charset="0"/>
                            </a:rPr>
                            <m:t>𝑡𝑜𝑡𝑎𝑙</m:t>
                          </m:r>
                        </m:sub>
                      </m:sSub>
                      <m:r>
                        <a:rPr lang="en-US" altLang="ja-JP" b="0" i="1">
                          <a:latin typeface="Cambria Math" panose="02040503050406030204" pitchFamily="18" charset="0"/>
                        </a:rPr>
                        <m:t>=</m:t>
                      </m:r>
                      <m:sSub>
                        <m:sSubPr>
                          <m:ctrlPr>
                            <a:rPr lang="ja-JP" altLang="ja-JP" i="1">
                              <a:latin typeface="Cambria Math" panose="02040503050406030204" pitchFamily="18" charset="0"/>
                            </a:rPr>
                          </m:ctrlPr>
                        </m:sSubPr>
                        <m:e>
                          <m:sSub>
                            <m:sSubPr>
                              <m:ctrlPr>
                                <a:rPr lang="ja-JP" altLang="ja-JP" i="1">
                                  <a:latin typeface="Cambria Math" panose="02040503050406030204" pitchFamily="18" charset="0"/>
                                </a:rPr>
                              </m:ctrlPr>
                            </m:sSubPr>
                            <m:e>
                              <m:r>
                                <a:rPr lang="en-US" altLang="ja-JP" i="1">
                                  <a:latin typeface="Cambria Math" panose="02040503050406030204" pitchFamily="18" charset="0"/>
                                </a:rPr>
                                <m:t>𝜎</m:t>
                              </m:r>
                            </m:e>
                            <m:sub>
                              <m:r>
                                <a:rPr lang="en-US" altLang="ja-JP" i="1">
                                  <a:latin typeface="Cambria Math" panose="02040503050406030204" pitchFamily="18" charset="0"/>
                                </a:rPr>
                                <m:t>𝑏</m:t>
                              </m:r>
                              <m:r>
                                <a:rPr lang="en-US" altLang="ja-JP" i="1">
                                  <a:latin typeface="Cambria Math" panose="02040503050406030204" pitchFamily="18" charset="0"/>
                                </a:rPr>
                                <m:t>_</m:t>
                              </m:r>
                              <m:r>
                                <a:rPr lang="en-US" altLang="ja-JP" b="0" i="1" smtClean="0">
                                  <a:latin typeface="Cambria Math" panose="02040503050406030204" pitchFamily="18" charset="0"/>
                                </a:rPr>
                                <m:t>𝐶𝐹𝑅𝑃</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𝐶𝐹</m:t>
                              </m:r>
                            </m:sub>
                          </m:sSub>
                          <m:r>
                            <a:rPr lang="en-US" altLang="ja-JP" b="0" i="1" smtClean="0">
                              <a:latin typeface="Cambria Math" panose="02040503050406030204" pitchFamily="18" charset="0"/>
                            </a:rPr>
                            <m:t>+</m:t>
                          </m:r>
                          <m:r>
                            <a:rPr lang="en-US" altLang="ja-JP" b="0" i="1">
                              <a:latin typeface="Cambria Math" panose="02040503050406030204" pitchFamily="18" charset="0"/>
                            </a:rPr>
                            <m:t>𝜎</m:t>
                          </m:r>
                        </m:e>
                        <m:sub>
                          <m:r>
                            <a:rPr lang="en-US" altLang="ja-JP" b="0" i="1">
                              <a:latin typeface="Cambria Math" panose="02040503050406030204" pitchFamily="18" charset="0"/>
                            </a:rPr>
                            <m:t>𝑃𝐿𝐴</m:t>
                          </m:r>
                        </m:sub>
                      </m:sSub>
                      <m:sSub>
                        <m:sSubPr>
                          <m:ctrlPr>
                            <a:rPr lang="ja-JP" altLang="ja-JP" i="1">
                              <a:latin typeface="Cambria Math" panose="02040503050406030204" pitchFamily="18" charset="0"/>
                            </a:rPr>
                          </m:ctrlPr>
                        </m:sSubPr>
                        <m:e>
                          <m:r>
                            <a:rPr lang="en-US" altLang="ja-JP" b="0" i="1">
                              <a:latin typeface="Cambria Math" panose="02040503050406030204" pitchFamily="18" charset="0"/>
                            </a:rPr>
                            <m:t>𝑉</m:t>
                          </m:r>
                        </m:e>
                        <m:sub>
                          <m:r>
                            <a:rPr lang="en-US" altLang="ja-JP" b="0" i="1">
                              <a:latin typeface="Cambria Math" panose="02040503050406030204" pitchFamily="18" charset="0"/>
                            </a:rPr>
                            <m:t>𝑓</m:t>
                          </m:r>
                          <m:r>
                            <a:rPr lang="en-US" altLang="ja-JP" b="0" i="1">
                              <a:latin typeface="Cambria Math" panose="02040503050406030204" pitchFamily="18" charset="0"/>
                            </a:rPr>
                            <m:t>_</m:t>
                          </m:r>
                          <m:r>
                            <a:rPr lang="en-US" altLang="ja-JP" b="0" i="1">
                              <a:latin typeface="Cambria Math" panose="02040503050406030204" pitchFamily="18" charset="0"/>
                            </a:rPr>
                            <m:t>𝑃𝐿𝐴</m:t>
                          </m:r>
                        </m:sub>
                      </m:sSub>
                      <m:r>
                        <a:rPr lang="en-US" altLang="ja-JP" b="0" i="1">
                          <a:latin typeface="Cambria Math" panose="02040503050406030204" pitchFamily="18" charset="0"/>
                        </a:rPr>
                        <m:t>+</m:t>
                      </m:r>
                      <m:sSub>
                        <m:sSubPr>
                          <m:ctrlPr>
                            <a:rPr lang="ja-JP" altLang="ja-JP" i="1">
                              <a:latin typeface="Cambria Math" panose="02040503050406030204" pitchFamily="18" charset="0"/>
                            </a:rPr>
                          </m:ctrlPr>
                        </m:sSubPr>
                        <m:e>
                          <m:r>
                            <a:rPr lang="en-US" altLang="ja-JP" b="0" i="1">
                              <a:latin typeface="Cambria Math" panose="02040503050406030204" pitchFamily="18" charset="0"/>
                            </a:rPr>
                            <m:t>𝜎</m:t>
                          </m:r>
                        </m:e>
                        <m:sub>
                          <m:r>
                            <a:rPr lang="en-US" altLang="ja-JP" b="0" i="1">
                              <a:latin typeface="Cambria Math" panose="02040503050406030204" pitchFamily="18" charset="0"/>
                            </a:rPr>
                            <m:t>𝑒𝑝𝑜𝑥𝑦</m:t>
                          </m:r>
                        </m:sub>
                      </m:sSub>
                      <m:sSub>
                        <m:sSubPr>
                          <m:ctrlPr>
                            <a:rPr lang="ja-JP" altLang="ja-JP" i="1">
                              <a:latin typeface="Cambria Math" panose="02040503050406030204" pitchFamily="18" charset="0"/>
                            </a:rPr>
                          </m:ctrlPr>
                        </m:sSubPr>
                        <m:e>
                          <m:r>
                            <a:rPr lang="en-US" altLang="ja-JP" b="0" i="1">
                              <a:latin typeface="Cambria Math" panose="02040503050406030204" pitchFamily="18" charset="0"/>
                            </a:rPr>
                            <m:t>𝑉</m:t>
                          </m:r>
                        </m:e>
                        <m:sub>
                          <m:r>
                            <a:rPr lang="en-US" altLang="ja-JP" b="0" i="1">
                              <a:latin typeface="Cambria Math" panose="02040503050406030204" pitchFamily="18" charset="0"/>
                            </a:rPr>
                            <m:t>𝑓</m:t>
                          </m:r>
                          <m:r>
                            <a:rPr lang="en-US" altLang="ja-JP" b="0" i="1">
                              <a:latin typeface="Cambria Math" panose="02040503050406030204" pitchFamily="18" charset="0"/>
                            </a:rPr>
                            <m:t>_</m:t>
                          </m:r>
                          <m:r>
                            <a:rPr lang="en-US" altLang="ja-JP" b="0" i="1">
                              <a:latin typeface="Cambria Math" panose="02040503050406030204" pitchFamily="18" charset="0"/>
                            </a:rPr>
                            <m:t>𝑒𝑝𝑜𝑥𝑦</m:t>
                          </m:r>
                        </m:sub>
                      </m:sSub>
                    </m:oMath>
                  </m:oMathPara>
                </a14:m>
                <a:endParaRPr lang="en-US" altLang="ja-JP" dirty="0">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4129CA1F-F143-4F9A-8C99-8DDD6866C131}"/>
                  </a:ext>
                </a:extLst>
              </p:cNvPr>
              <p:cNvSpPr>
                <a:spLocks noRot="1" noChangeAspect="1" noMove="1" noResize="1" noEditPoints="1" noAdjustHandles="1" noChangeArrowheads="1" noChangeShapeType="1" noTextEdit="1"/>
              </p:cNvSpPr>
              <p:nvPr/>
            </p:nvSpPr>
            <p:spPr>
              <a:xfrm>
                <a:off x="496194" y="1161617"/>
                <a:ext cx="6766815" cy="391582"/>
              </a:xfrm>
              <a:prstGeom prst="rect">
                <a:avLst/>
              </a:prstGeom>
              <a:blipFill>
                <a:blip r:embed="rId5"/>
                <a:stretch>
                  <a:fillRect b="-937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622CCDE1-C76F-42A3-AB12-2322CA23F9E0}"/>
              </a:ext>
            </a:extLst>
          </p:cNvPr>
          <p:cNvSpPr/>
          <p:nvPr/>
        </p:nvSpPr>
        <p:spPr>
          <a:xfrm>
            <a:off x="496194" y="784986"/>
            <a:ext cx="7135728" cy="338554"/>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引張強さの複合則から本実験結果が妥当であったかを評価する．</a:t>
            </a:r>
            <a:endParaRPr lang="en-US" altLang="ja-JP" sz="1600" dirty="0">
              <a:latin typeface="游ゴシック" panose="020B0400000000000000" pitchFamily="50" charset="-128"/>
              <a:ea typeface="游ゴシック" panose="020B0400000000000000" pitchFamily="50" charset="-128"/>
            </a:endParaRPr>
          </a:p>
        </p:txBody>
      </p:sp>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67593" y="20196"/>
            <a:ext cx="8085831"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引張強さの理論値の算出</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64B2662-D401-4A52-9B3F-CCC8E6C5FF35}"/>
                  </a:ext>
                </a:extLst>
              </p:cNvPr>
              <p:cNvSpPr txBox="1"/>
              <p:nvPr/>
            </p:nvSpPr>
            <p:spPr>
              <a:xfrm>
                <a:off x="639069" y="1628134"/>
                <a:ext cx="7791450" cy="953338"/>
              </a:xfrm>
              <a:prstGeom prst="rect">
                <a:avLst/>
              </a:prstGeom>
              <a:noFill/>
              <a:ln>
                <a:noFill/>
              </a:ln>
            </p:spPr>
            <p:txBody>
              <a:bodyPr wrap="square" rtlCol="0">
                <a:spAutoFit/>
              </a:bodyPr>
              <a:lstStyle/>
              <a:p>
                <a:pPr>
                  <a:lnSpc>
                    <a:spcPts val="2300"/>
                  </a:lnSpc>
                </a:pPr>
                <a14:m>
                  <m:oMath xmlns:m="http://schemas.openxmlformats.org/officeDocument/2006/math">
                    <m:sSub>
                      <m:sSubPr>
                        <m:ctrlPr>
                          <a:rPr lang="ja-JP" altLang="ja-JP" sz="1100" i="1" smtClean="0">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i="1">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𝑡𝑜𝑡𝑎𝑙</m:t>
                        </m:r>
                      </m:sub>
                    </m:sSub>
                    <m:r>
                      <a:rPr lang="en-US" altLang="ja-JP" sz="1100" i="1">
                        <a:latin typeface="Cambria Math" panose="02040503050406030204" pitchFamily="18" charset="0"/>
                      </a:rPr>
                      <m:t> </m:t>
                    </m:r>
                  </m:oMath>
                </a14:m>
                <a:r>
                  <a:rPr lang="ja-JP" altLang="en-US" sz="1100" dirty="0">
                    <a:latin typeface="+mn-ea"/>
                  </a:rPr>
                  <a:t>：手動強化試験片の引張強さの理論値，</a:t>
                </a:r>
                <a14:m>
                  <m:oMath xmlns:m="http://schemas.openxmlformats.org/officeDocument/2006/math">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𝐶𝐹𝑅𝑃</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の引張強さ，</a:t>
                </a:r>
                <a14:m>
                  <m:oMath xmlns:m="http://schemas.openxmlformats.org/officeDocument/2006/math">
                    <m:sSub>
                      <m:sSubPr>
                        <m:ctrlPr>
                          <a:rPr lang="ja-JP" altLang="ja-JP" sz="1100" i="1" smtClean="0">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𝑃𝐿𝐴</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破断歪時の</a:t>
                </a:r>
                <a:r>
                  <a:rPr lang="en-US" altLang="ja-JP" sz="1100" dirty="0">
                    <a:latin typeface="+mn-ea"/>
                  </a:rPr>
                  <a:t>PLA</a:t>
                </a:r>
                <a:r>
                  <a:rPr lang="ja-JP" altLang="en-US" sz="1100" dirty="0">
                    <a:latin typeface="+mn-ea"/>
                  </a:rPr>
                  <a:t>の応力</a:t>
                </a:r>
                <a:endParaRPr lang="en-US" altLang="ja-JP" sz="1100" dirty="0">
                  <a:latin typeface="+mn-ea"/>
                </a:endParaRPr>
              </a:p>
              <a:p>
                <a:pPr>
                  <a:lnSpc>
                    <a:spcPts val="2300"/>
                  </a:lnSpc>
                </a:pPr>
                <a:r>
                  <a:rPr lang="ja-JP" altLang="ja-JP" sz="1100" dirty="0"/>
                  <a:t> </a:t>
                </a:r>
                <a14:m>
                  <m:oMath xmlns:m="http://schemas.openxmlformats.org/officeDocument/2006/math">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𝑒𝑝𝑜𝑥𝑦</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破断歪時のエポキシ樹脂の応力，</a:t>
                </a:r>
                <a14:m>
                  <m:oMath xmlns:m="http://schemas.openxmlformats.org/officeDocument/2006/math">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𝑉</m:t>
                        </m:r>
                      </m:e>
                      <m:sub>
                        <m:r>
                          <a:rPr lang="en-US" altLang="ja-JP" sz="1100" b="0" i="1" smtClean="0">
                            <a:latin typeface="Cambria Math" panose="02040503050406030204" pitchFamily="18" charset="0"/>
                          </a:rPr>
                          <m:t>𝑓</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m:t>
                        </m:r>
                      </m:sub>
                    </m:sSub>
                  </m:oMath>
                </a14:m>
                <a:r>
                  <a:rPr lang="ja-JP" altLang="en-US" sz="1100" dirty="0">
                    <a:latin typeface="+mn-ea"/>
                  </a:rPr>
                  <a:t>：試験片断面に含まれる炭素繊維割合</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𝑃𝐿𝐴</m:t>
                        </m:r>
                      </m:sub>
                    </m:sSub>
                  </m:oMath>
                </a14:m>
                <a:r>
                  <a:rPr lang="ja-JP" altLang="en-US" sz="1100" dirty="0">
                    <a:latin typeface="+mn-ea"/>
                  </a:rPr>
                  <a:t>：試験片断面に含まれる</a:t>
                </a:r>
                <a:r>
                  <a:rPr lang="en-US" altLang="ja-JP" sz="1100" dirty="0">
                    <a:latin typeface="+mn-ea"/>
                  </a:rPr>
                  <a:t>PLA</a:t>
                </a:r>
                <a:r>
                  <a:rPr lang="ja-JP" altLang="en-US" sz="1100" dirty="0">
                    <a:latin typeface="+mn-ea"/>
                  </a:rPr>
                  <a:t>割合，</a:t>
                </a:r>
                <a:r>
                  <a:rPr lang="en-US" altLang="ja-JP" sz="1100" dirty="0"/>
                  <a:t> </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𝑒𝑝𝑜𝑥𝑦</m:t>
                        </m:r>
                      </m:sub>
                    </m:sSub>
                  </m:oMath>
                </a14:m>
                <a:r>
                  <a:rPr lang="ja-JP" altLang="en-US" sz="1100" dirty="0">
                    <a:latin typeface="+mn-ea"/>
                  </a:rPr>
                  <a:t>：試験片断面に含まれるエポキシ樹脂割合</a:t>
                </a:r>
                <a:endParaRPr lang="en-US" altLang="ja-JP" sz="1100" dirty="0">
                  <a:latin typeface="+mn-ea"/>
                </a:endParaRPr>
              </a:p>
            </p:txBody>
          </p:sp>
        </mc:Choice>
        <mc:Fallback xmlns="">
          <p:sp>
            <p:nvSpPr>
              <p:cNvPr id="3" name="テキスト ボックス 2">
                <a:extLst>
                  <a:ext uri="{FF2B5EF4-FFF2-40B4-BE49-F238E27FC236}">
                    <a16:creationId xmlns:a16="http://schemas.microsoft.com/office/drawing/2014/main" id="{D64B2662-D401-4A52-9B3F-CCC8E6C5FF35}"/>
                  </a:ext>
                </a:extLst>
              </p:cNvPr>
              <p:cNvSpPr txBox="1">
                <a:spLocks noRot="1" noChangeAspect="1" noMove="1" noResize="1" noEditPoints="1" noAdjustHandles="1" noChangeArrowheads="1" noChangeShapeType="1" noTextEdit="1"/>
              </p:cNvSpPr>
              <p:nvPr/>
            </p:nvSpPr>
            <p:spPr>
              <a:xfrm>
                <a:off x="639069" y="1628134"/>
                <a:ext cx="7791450" cy="953338"/>
              </a:xfrm>
              <a:prstGeom prst="rect">
                <a:avLst/>
              </a:prstGeom>
              <a:blipFill>
                <a:blip r:embed="rId6"/>
                <a:stretch>
                  <a:fillRect b="-256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1296468-5AA5-4695-AE63-3FF7F874E2D6}"/>
                  </a:ext>
                </a:extLst>
              </p:cNvPr>
              <p:cNvSpPr/>
              <p:nvPr/>
            </p:nvSpPr>
            <p:spPr>
              <a:xfrm>
                <a:off x="639069" y="3025940"/>
                <a:ext cx="4818756" cy="1885837"/>
              </a:xfrm>
              <a:prstGeom prst="rect">
                <a:avLst/>
              </a:prstGeom>
            </p:spPr>
            <p:txBody>
              <a:bodyPr wrap="square">
                <a:spAutoFit/>
              </a:bodyPr>
              <a:lstStyle/>
              <a:p>
                <a:pPr marL="285750" indent="-285750">
                  <a:buFont typeface="Wingdings" panose="05000000000000000000" pitchFamily="2" charset="2"/>
                  <a:buChar char="Ø"/>
                </a:pPr>
                <a14:m>
                  <m:oMath xmlns:m="http://schemas.openxmlformats.org/officeDocument/2006/math">
                    <m:sSub>
                      <m:sSubPr>
                        <m:ctrlPr>
                          <a:rPr lang="ja-JP" altLang="ja-JP" sz="1600" i="1" smtClean="0">
                            <a:latin typeface="Cambria Math" panose="02040503050406030204" pitchFamily="18" charset="0"/>
                          </a:rPr>
                        </m:ctrlPr>
                      </m:sSubPr>
                      <m:e>
                        <m:r>
                          <a:rPr lang="en-US" altLang="ja-JP" sz="1600" i="1">
                            <a:latin typeface="Cambria Math" panose="02040503050406030204" pitchFamily="18" charset="0"/>
                          </a:rPr>
                          <m:t>𝜎</m:t>
                        </m:r>
                      </m:e>
                      <m:sub>
                        <m:r>
                          <a:rPr lang="en-US" altLang="ja-JP" sz="1600" b="0" i="1" smtClean="0">
                            <a:latin typeface="Cambria Math" panose="02040503050406030204" pitchFamily="18" charset="0"/>
                          </a:rPr>
                          <m:t>𝑃𝐿𝐴</m:t>
                        </m:r>
                      </m:sub>
                    </m:sSub>
                  </m:oMath>
                </a14:m>
                <a:r>
                  <a:rPr lang="ja-JP" altLang="en-US" sz="1600" dirty="0">
                    <a:latin typeface="游ゴシック" panose="020B0400000000000000" pitchFamily="50" charset="-128"/>
                    <a:ea typeface="游ゴシック" panose="020B0400000000000000" pitchFamily="50" charset="-128"/>
                  </a:rPr>
                  <a:t>及び</a:t>
                </a:r>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panose="02040503050406030204" pitchFamily="18" charset="0"/>
                          </a:rPr>
                          <m:t>𝜎</m:t>
                        </m:r>
                      </m:e>
                      <m:sub>
                        <m:r>
                          <a:rPr lang="en-US" altLang="ja-JP" sz="1600" b="0" i="1" smtClean="0">
                            <a:latin typeface="Cambria Math" panose="02040503050406030204" pitchFamily="18" charset="0"/>
                          </a:rPr>
                          <m:t>𝑒𝑝𝑜𝑥𝑦</m:t>
                        </m:r>
                      </m:sub>
                    </m:sSub>
                    <m:r>
                      <a:rPr lang="en-US" altLang="ja-JP" sz="1600" i="1">
                        <a:latin typeface="Cambria Math" panose="02040503050406030204" pitchFamily="18" charset="0"/>
                      </a:rPr>
                      <m:t> </m:t>
                    </m:r>
                  </m:oMath>
                </a14:m>
                <a:r>
                  <a:rPr lang="ja-JP" altLang="en-US" sz="1600" dirty="0">
                    <a:latin typeface="游ゴシック" panose="020B0400000000000000" pitchFamily="50" charset="-128"/>
                    <a:ea typeface="游ゴシック" panose="020B0400000000000000" pitchFamily="50" charset="-128"/>
                  </a:rPr>
                  <a:t>は左図のように，</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CFRP</a:t>
                </a:r>
                <a:r>
                  <a:rPr lang="ja-JP" altLang="en-US" sz="1600" dirty="0">
                    <a:latin typeface="游ゴシック" panose="020B0400000000000000" pitchFamily="50" charset="-128"/>
                    <a:ea typeface="游ゴシック" panose="020B0400000000000000" pitchFamily="50" charset="-128"/>
                  </a:rPr>
                  <a:t>フィラメントが破断したときの</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歪</a:t>
                </a:r>
                <a:r>
                  <a:rPr lang="en-US" altLang="ja-JP" sz="1600" dirty="0">
                    <a:latin typeface="游ゴシック" panose="020B0400000000000000" pitchFamily="50" charset="-128"/>
                    <a:ea typeface="游ゴシック" panose="020B0400000000000000" pitchFamily="50" charset="-128"/>
                  </a:rPr>
                  <a:t>(0.013)</a:t>
                </a:r>
                <a:r>
                  <a:rPr lang="ja-JP" altLang="en-US" sz="1600" dirty="0">
                    <a:latin typeface="游ゴシック" panose="020B0400000000000000" pitchFamily="50" charset="-128"/>
                    <a:ea typeface="游ゴシック" panose="020B0400000000000000" pitchFamily="50" charset="-128"/>
                  </a:rPr>
                  <a:t>時の，応力である．</a:t>
                </a:r>
                <a:endParaRPr lang="en-US" altLang="ja-JP" sz="1600" dirty="0">
                  <a:latin typeface="游ゴシック" panose="020B0400000000000000" pitchFamily="50" charset="-128"/>
                  <a:ea typeface="游ゴシック" panose="020B0400000000000000" pitchFamily="50" charset="-128"/>
                </a:endParaRPr>
              </a:p>
              <a:p>
                <a:endParaRPr lang="en-US" altLang="ja-JP" sz="1600" dirty="0">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Ø"/>
                </a:pPr>
                <a:r>
                  <a:rPr lang="ja-JP" altLang="en-US" sz="1600" dirty="0"/>
                  <a:t>各</a:t>
                </a:r>
                <a14:m>
                  <m:oMath xmlns:m="http://schemas.openxmlformats.org/officeDocument/2006/math">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𝑓</m:t>
                        </m:r>
                      </m:sub>
                    </m:sSub>
                  </m:oMath>
                </a14:m>
                <a:r>
                  <a:rPr lang="ja-JP" altLang="en-US" sz="1600" dirty="0">
                    <a:latin typeface="游ゴシック" panose="020B0400000000000000" pitchFamily="50" charset="-128"/>
                    <a:ea typeface="游ゴシック" panose="020B0400000000000000" pitchFamily="50" charset="-128"/>
                  </a:rPr>
                  <a:t>は，下の表の断面積から，</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試験片全断面積</a:t>
                </a:r>
                <a:r>
                  <a:rPr lang="en-US" altLang="ja-JP" sz="1600" dirty="0">
                    <a:latin typeface="游ゴシック" panose="020B0400000000000000" pitchFamily="50" charset="-128"/>
                  </a:rPr>
                  <a:t>(48.4mm²)</a:t>
                </a:r>
                <a:r>
                  <a:rPr lang="ja-JP" altLang="en-US" sz="1600" dirty="0">
                    <a:latin typeface="游ゴシック" panose="020B0400000000000000" pitchFamily="50" charset="-128"/>
                  </a:rPr>
                  <a:t>を割って</a:t>
                </a:r>
                <a:endParaRPr lang="en-US" altLang="ja-JP" sz="1600" dirty="0">
                  <a:latin typeface="游ゴシック" panose="020B0400000000000000" pitchFamily="50" charset="-128"/>
                </a:endParaRPr>
              </a:p>
              <a:p>
                <a:r>
                  <a:rPr lang="ja-JP" altLang="en-US" sz="1600" dirty="0">
                    <a:latin typeface="游ゴシック" panose="020B0400000000000000" pitchFamily="50" charset="-128"/>
                  </a:rPr>
                  <a:t>　 算出している．</a:t>
                </a:r>
                <a:endParaRPr lang="en-US" altLang="ja-JP" sz="1600" dirty="0">
                  <a:latin typeface="游ゴシック" panose="020B0400000000000000" pitchFamily="50" charset="-128"/>
                  <a:ea typeface="游ゴシック" panose="020B0400000000000000" pitchFamily="50" charset="-128"/>
                </a:endParaRPr>
              </a:p>
            </p:txBody>
          </p:sp>
        </mc:Choice>
        <mc:Fallback xmlns="">
          <p:sp>
            <p:nvSpPr>
              <p:cNvPr id="5" name="正方形/長方形 4">
                <a:extLst>
                  <a:ext uri="{FF2B5EF4-FFF2-40B4-BE49-F238E27FC236}">
                    <a16:creationId xmlns:a16="http://schemas.microsoft.com/office/drawing/2014/main" id="{11296468-5AA5-4695-AE63-3FF7F874E2D6}"/>
                  </a:ext>
                </a:extLst>
              </p:cNvPr>
              <p:cNvSpPr>
                <a:spLocks noRot="1" noChangeAspect="1" noMove="1" noResize="1" noEditPoints="1" noAdjustHandles="1" noChangeArrowheads="1" noChangeShapeType="1" noTextEdit="1"/>
              </p:cNvSpPr>
              <p:nvPr/>
            </p:nvSpPr>
            <p:spPr>
              <a:xfrm>
                <a:off x="639069" y="3025940"/>
                <a:ext cx="4818756" cy="1885837"/>
              </a:xfrm>
              <a:prstGeom prst="rect">
                <a:avLst/>
              </a:prstGeom>
              <a:blipFill>
                <a:blip r:embed="rId7"/>
                <a:stretch>
                  <a:fillRect l="-506" t="-645" b="-12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1678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B4F4D30-739C-4E13-BEB0-7DDB0380243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4224513048"/>
                  </p:ext>
                </p:extLst>
              </p:nvPr>
            </p:nvGraphicFramePr>
            <p:xfrm>
              <a:off x="391686" y="4800340"/>
              <a:ext cx="8365969" cy="1341120"/>
            </p:xfrm>
            <a:graphic>
              <a:graphicData uri="http://schemas.openxmlformats.org/drawingml/2006/table">
                <a:tbl>
                  <a:tblPr firstRow="1" bandRow="1">
                    <a:tableStyleId>{9D7B26C5-4107-4FEC-AEDC-1716B250A1EF}</a:tableStyleId>
                  </a:tblPr>
                  <a:tblGrid>
                    <a:gridCol w="3177743">
                      <a:extLst>
                        <a:ext uri="{9D8B030D-6E8A-4147-A177-3AD203B41FA5}">
                          <a16:colId xmlns:a16="http://schemas.microsoft.com/office/drawing/2014/main" val="634985179"/>
                        </a:ext>
                      </a:extLst>
                    </a:gridCol>
                    <a:gridCol w="1261498">
                      <a:extLst>
                        <a:ext uri="{9D8B030D-6E8A-4147-A177-3AD203B41FA5}">
                          <a16:colId xmlns:a16="http://schemas.microsoft.com/office/drawing/2014/main" val="375967172"/>
                        </a:ext>
                      </a:extLst>
                    </a:gridCol>
                    <a:gridCol w="2250512">
                      <a:extLst>
                        <a:ext uri="{9D8B030D-6E8A-4147-A177-3AD203B41FA5}">
                          <a16:colId xmlns:a16="http://schemas.microsoft.com/office/drawing/2014/main" val="2269054118"/>
                        </a:ext>
                      </a:extLst>
                    </a:gridCol>
                    <a:gridCol w="1676216">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600" i="1" smtClean="0">
                                      <a:solidFill>
                                        <a:schemeClr val="bg1"/>
                                      </a:solidFill>
                                      <a:latin typeface="Cambria Math" panose="02040503050406030204" pitchFamily="18" charset="0"/>
                                    </a:rPr>
                                  </m:ctrlPr>
                                </m:sSubPr>
                                <m:e>
                                  <m:r>
                                    <a:rPr lang="en-US" altLang="ja-JP" sz="1600" b="0" i="1" smtClean="0">
                                      <a:solidFill>
                                        <a:schemeClr val="bg1"/>
                                      </a:solidFill>
                                      <a:latin typeface="Cambria Math" panose="02040503050406030204" pitchFamily="18" charset="0"/>
                                    </a:rPr>
                                    <m:t>𝐸</m:t>
                                  </m:r>
                                </m:e>
                                <m:sub>
                                  <m:r>
                                    <a:rPr lang="en-US" altLang="ja-JP" sz="1600" b="0" i="1" smtClean="0">
                                      <a:solidFill>
                                        <a:schemeClr val="bg1"/>
                                      </a:solidFill>
                                      <a:latin typeface="Cambria Math" panose="02040503050406030204" pitchFamily="18" charset="0"/>
                                    </a:rPr>
                                    <m:t>𝑡𝑜𝑡𝑎𝑙</m:t>
                                  </m:r>
                                </m:sub>
                              </m:sSub>
                            </m:oMath>
                          </a14:m>
                          <a:r>
                            <a:rPr kumimoji="1" lang="ja-JP" altLang="en-US" sz="1600" b="0" dirty="0">
                              <a:solidFill>
                                <a:schemeClr val="bg1"/>
                              </a:solidFill>
                              <a:latin typeface="+mn-ea"/>
                              <a:ea typeface="+mn-ea"/>
                              <a:cs typeface="Arial" panose="020B0604020202020204" pitchFamily="34" charset="0"/>
                            </a:rPr>
                            <a:t>を求めるのに使用した各材質の断面積及びヤング率</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600" b="0" dirty="0">
                              <a:latin typeface="+mn-ea"/>
                              <a:ea typeface="+mn-ea"/>
                              <a:cs typeface="Arial" panose="020B0604020202020204" pitchFamily="34" charset="0"/>
                            </a:rPr>
                            <a:t>Young’s modules [GPa]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2.78</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54.0</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0.914</a:t>
                          </a:r>
                          <a:endParaRPr kumimoji="1" lang="ja-JP" altLang="en-US" sz="1600" dirty="0">
                            <a:latin typeface="+mn-ea"/>
                            <a:ea typeface="+mn-ea"/>
                            <a:cs typeface="Times New Roman" panose="02020603050405020304" pitchFamily="18"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4224513048"/>
                  </p:ext>
                </p:extLst>
              </p:nvPr>
            </p:nvGraphicFramePr>
            <p:xfrm>
              <a:off x="391686" y="4800340"/>
              <a:ext cx="8365969" cy="1341120"/>
            </p:xfrm>
            <a:graphic>
              <a:graphicData uri="http://schemas.openxmlformats.org/drawingml/2006/table">
                <a:tbl>
                  <a:tblPr firstRow="1" bandRow="1">
                    <a:tableStyleId>{9D7B26C5-4107-4FEC-AEDC-1716B250A1EF}</a:tableStyleId>
                  </a:tblPr>
                  <a:tblGrid>
                    <a:gridCol w="3177743">
                      <a:extLst>
                        <a:ext uri="{9D8B030D-6E8A-4147-A177-3AD203B41FA5}">
                          <a16:colId xmlns:a16="http://schemas.microsoft.com/office/drawing/2014/main" val="634985179"/>
                        </a:ext>
                      </a:extLst>
                    </a:gridCol>
                    <a:gridCol w="1261498">
                      <a:extLst>
                        <a:ext uri="{9D8B030D-6E8A-4147-A177-3AD203B41FA5}">
                          <a16:colId xmlns:a16="http://schemas.microsoft.com/office/drawing/2014/main" val="375967172"/>
                        </a:ext>
                      </a:extLst>
                    </a:gridCol>
                    <a:gridCol w="2250512">
                      <a:extLst>
                        <a:ext uri="{9D8B030D-6E8A-4147-A177-3AD203B41FA5}">
                          <a16:colId xmlns:a16="http://schemas.microsoft.com/office/drawing/2014/main" val="2269054118"/>
                        </a:ext>
                      </a:extLst>
                    </a:gridCol>
                    <a:gridCol w="1676216">
                      <a:extLst>
                        <a:ext uri="{9D8B030D-6E8A-4147-A177-3AD203B41FA5}">
                          <a16:colId xmlns:a16="http://schemas.microsoft.com/office/drawing/2014/main" val="878070161"/>
                        </a:ext>
                      </a:extLst>
                    </a:gridCol>
                  </a:tblGrid>
                  <a:tr h="335280">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3"/>
                          <a:stretch>
                            <a:fillRect t="-5455" r="-73" b="-323636"/>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35280">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35280">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35280">
                    <a:tc>
                      <a:txBody>
                        <a:bodyPr/>
                        <a:lstStyle/>
                        <a:p>
                          <a:pPr algn="ctr"/>
                          <a:r>
                            <a:rPr kumimoji="1" lang="en-US" altLang="ja-JP" sz="1600" b="0" dirty="0">
                              <a:latin typeface="+mn-ea"/>
                              <a:ea typeface="+mn-ea"/>
                              <a:cs typeface="Arial" panose="020B0604020202020204" pitchFamily="34" charset="0"/>
                            </a:rPr>
                            <a:t>Young’s modules [GPa]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2.78</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54.0</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0.914</a:t>
                          </a:r>
                          <a:endParaRPr kumimoji="1" lang="ja-JP" altLang="en-US" sz="1600" dirty="0">
                            <a:latin typeface="+mn-ea"/>
                            <a:ea typeface="+mn-ea"/>
                            <a:cs typeface="Times New Roman" panose="02020603050405020304" pitchFamily="18"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7" name="テキスト ボックス 6">
            <a:extLst>
              <a:ext uri="{FF2B5EF4-FFF2-40B4-BE49-F238E27FC236}">
                <a16:creationId xmlns:a16="http://schemas.microsoft.com/office/drawing/2014/main" id="{1C5845D7-197B-4DB3-AA30-3E5C47174448}"/>
              </a:ext>
            </a:extLst>
          </p:cNvPr>
          <p:cNvSpPr txBox="1"/>
          <p:nvPr/>
        </p:nvSpPr>
        <p:spPr>
          <a:xfrm>
            <a:off x="496193" y="6141460"/>
            <a:ext cx="3624710" cy="316753"/>
          </a:xfrm>
          <a:prstGeom prst="rect">
            <a:avLst/>
          </a:prstGeom>
          <a:noFill/>
        </p:spPr>
        <p:txBody>
          <a:bodyPr wrap="none" rtlCol="0">
            <a:spAutoFit/>
          </a:bodyPr>
          <a:lstStyle/>
          <a:p>
            <a:pPr>
              <a:lnSpc>
                <a:spcPts val="1900"/>
              </a:lnSpc>
            </a:pPr>
            <a:r>
              <a:rPr kumimoji="1" lang="en-US" altLang="ja-JP" sz="1200" b="0" i="1" dirty="0">
                <a:latin typeface="Times New Roman" panose="02020603050405020304" pitchFamily="18" charset="0"/>
                <a:cs typeface="Times New Roman" panose="02020603050405020304" pitchFamily="18" charset="0"/>
              </a:rPr>
              <a:t>n </a:t>
            </a:r>
            <a:r>
              <a:rPr lang="ja-JP" altLang="en-US" sz="1200" dirty="0">
                <a:latin typeface="游ゴシック" panose="020B0400000000000000" pitchFamily="50" charset="-128"/>
                <a:ea typeface="游ゴシック" panose="020B0400000000000000" pitchFamily="50" charset="-128"/>
              </a:rPr>
              <a:t>：試験片内に含まれる</a:t>
            </a:r>
            <a:r>
              <a:rPr lang="en-US" altLang="ja-JP" sz="1200" dirty="0">
                <a:latin typeface="游ゴシック" panose="020B0400000000000000" pitchFamily="50" charset="-128"/>
                <a:ea typeface="游ゴシック" panose="020B0400000000000000" pitchFamily="50" charset="-128"/>
              </a:rPr>
              <a:t>CFRP</a:t>
            </a:r>
            <a:r>
              <a:rPr lang="ja-JP" altLang="en-US" sz="1200" dirty="0">
                <a:latin typeface="游ゴシック" panose="020B0400000000000000" pitchFamily="50" charset="-128"/>
                <a:ea typeface="游ゴシック" panose="020B0400000000000000" pitchFamily="50" charset="-128"/>
              </a:rPr>
              <a:t>フィラメントの本数</a:t>
            </a:r>
            <a:endParaRPr kumimoji="1" lang="en-US" altLang="ja-JP" sz="12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129CA1F-F143-4F9A-8C99-8DDD6866C131}"/>
                  </a:ext>
                </a:extLst>
              </p:cNvPr>
              <p:cNvSpPr/>
              <p:nvPr/>
            </p:nvSpPr>
            <p:spPr>
              <a:xfrm>
                <a:off x="639069" y="1724655"/>
                <a:ext cx="5592409"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𝑡𝑜𝑡𝑎𝑙</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𝐶𝐹𝑅𝑃</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𝐶𝐹</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𝑃𝐿𝐴</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𝑃𝐿𝐴</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𝑒𝑝𝑜</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𝑒𝑝𝑜𝑥𝑦</m:t>
                          </m:r>
                        </m:sub>
                      </m:sSub>
                    </m:oMath>
                  </m:oMathPara>
                </a14:m>
                <a:endParaRPr lang="en-US" altLang="ja-JP" dirty="0">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4129CA1F-F143-4F9A-8C99-8DDD6866C131}"/>
                  </a:ext>
                </a:extLst>
              </p:cNvPr>
              <p:cNvSpPr>
                <a:spLocks noRot="1" noChangeAspect="1" noMove="1" noResize="1" noEditPoints="1" noAdjustHandles="1" noChangeArrowheads="1" noChangeShapeType="1" noTextEdit="1"/>
              </p:cNvSpPr>
              <p:nvPr/>
            </p:nvSpPr>
            <p:spPr>
              <a:xfrm>
                <a:off x="639069" y="1724655"/>
                <a:ext cx="5592409" cy="391582"/>
              </a:xfrm>
              <a:prstGeom prst="rect">
                <a:avLst/>
              </a:prstGeom>
              <a:blipFill>
                <a:blip r:embed="rId4"/>
                <a:stretch>
                  <a:fillRect b="-937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622CCDE1-C76F-42A3-AB12-2322CA23F9E0}"/>
              </a:ext>
            </a:extLst>
          </p:cNvPr>
          <p:cNvSpPr/>
          <p:nvPr/>
        </p:nvSpPr>
        <p:spPr>
          <a:xfrm>
            <a:off x="496193" y="992363"/>
            <a:ext cx="7135728" cy="338554"/>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引張強さの複合則から本実験結果が妥当であったかを評価する．</a:t>
            </a:r>
            <a:endParaRPr lang="en-US" altLang="ja-JP" sz="1600" dirty="0">
              <a:latin typeface="游ゴシック" panose="020B0400000000000000" pitchFamily="50" charset="-128"/>
              <a:ea typeface="游ゴシック" panose="020B0400000000000000" pitchFamily="50" charset="-128"/>
            </a:endParaRPr>
          </a:p>
        </p:txBody>
      </p:sp>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ヤング率の理論値の算出</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64B2662-D401-4A52-9B3F-CCC8E6C5FF35}"/>
                  </a:ext>
                </a:extLst>
              </p:cNvPr>
              <p:cNvSpPr txBox="1"/>
              <p:nvPr/>
            </p:nvSpPr>
            <p:spPr>
              <a:xfrm>
                <a:off x="639069" y="2206932"/>
                <a:ext cx="7791450" cy="953338"/>
              </a:xfrm>
              <a:prstGeom prst="rect">
                <a:avLst/>
              </a:prstGeom>
              <a:noFill/>
              <a:ln>
                <a:noFill/>
              </a:ln>
            </p:spPr>
            <p:txBody>
              <a:bodyPr wrap="square" rtlCol="0">
                <a:spAutoFit/>
              </a:bodyPr>
              <a:lstStyle/>
              <a:p>
                <a:pPr>
                  <a:lnSpc>
                    <a:spcPts val="2300"/>
                  </a:lnSpc>
                </a:pPr>
                <a14:m>
                  <m:oMath xmlns:m="http://schemas.openxmlformats.org/officeDocument/2006/math">
                    <m:sSub>
                      <m:sSubPr>
                        <m:ctrlPr>
                          <a:rPr lang="ja-JP" altLang="ja-JP" sz="1100" i="1" smtClean="0">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𝑡𝑜𝑡𝑎𝑙</m:t>
                        </m:r>
                      </m:sub>
                    </m:sSub>
                    <m:r>
                      <a:rPr lang="en-US" altLang="ja-JP" sz="1100" i="1">
                        <a:latin typeface="Cambria Math" panose="02040503050406030204" pitchFamily="18" charset="0"/>
                      </a:rPr>
                      <m:t> </m:t>
                    </m:r>
                  </m:oMath>
                </a14:m>
                <a:r>
                  <a:rPr lang="ja-JP" altLang="en-US" sz="1100" dirty="0">
                    <a:latin typeface="+mn-ea"/>
                  </a:rPr>
                  <a:t>：手動強化試験片のヤング率の理論値，</a:t>
                </a:r>
                <a14:m>
                  <m:oMath xmlns:m="http://schemas.openxmlformats.org/officeDocument/2006/math">
                    <m:sSub>
                      <m:sSubPr>
                        <m:ctrlPr>
                          <a:rPr lang="ja-JP" altLang="ja-JP" sz="1100" i="1">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𝐶𝐹𝑅𝑃</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のヤング率，</a:t>
                </a:r>
                <a14:m>
                  <m:oMath xmlns:m="http://schemas.openxmlformats.org/officeDocument/2006/math">
                    <m:sSub>
                      <m:sSubPr>
                        <m:ctrlPr>
                          <a:rPr lang="ja-JP" altLang="ja-JP" sz="1100" i="1" smtClean="0">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𝑃𝐿𝐴</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PLA</a:t>
                </a:r>
                <a:r>
                  <a:rPr lang="ja-JP" altLang="en-US" sz="1100" dirty="0">
                    <a:latin typeface="+mn-ea"/>
                  </a:rPr>
                  <a:t>のヤング率</a:t>
                </a:r>
                <a:endParaRPr lang="en-US" altLang="ja-JP" sz="1100" dirty="0">
                  <a:latin typeface="+mn-ea"/>
                </a:endParaRPr>
              </a:p>
              <a:p>
                <a:pPr>
                  <a:lnSpc>
                    <a:spcPts val="2300"/>
                  </a:lnSpc>
                </a:pPr>
                <a:r>
                  <a:rPr lang="ja-JP" altLang="ja-JP" sz="1100" dirty="0"/>
                  <a:t> </a:t>
                </a:r>
                <a14:m>
                  <m:oMath xmlns:m="http://schemas.openxmlformats.org/officeDocument/2006/math">
                    <m:sSub>
                      <m:sSubPr>
                        <m:ctrlPr>
                          <a:rPr lang="ja-JP" altLang="ja-JP" sz="1100" i="1">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𝑒𝑝𝑜𝑥𝑦</m:t>
                        </m:r>
                      </m:sub>
                    </m:sSub>
                    <m:r>
                      <a:rPr lang="en-US" altLang="ja-JP" sz="1100" i="1">
                        <a:latin typeface="Cambria Math" panose="02040503050406030204" pitchFamily="18" charset="0"/>
                      </a:rPr>
                      <m:t> </m:t>
                    </m:r>
                  </m:oMath>
                </a14:m>
                <a:r>
                  <a:rPr lang="ja-JP" altLang="en-US" sz="1100" dirty="0">
                    <a:latin typeface="+mn-ea"/>
                  </a:rPr>
                  <a:t>：エポキシ樹脂のヤング率，</a:t>
                </a:r>
                <a14:m>
                  <m:oMath xmlns:m="http://schemas.openxmlformats.org/officeDocument/2006/math">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𝑉</m:t>
                        </m:r>
                      </m:e>
                      <m:sub>
                        <m:r>
                          <a:rPr lang="en-US" altLang="ja-JP" sz="1100" b="0" i="1" smtClean="0">
                            <a:latin typeface="Cambria Math" panose="02040503050406030204" pitchFamily="18" charset="0"/>
                          </a:rPr>
                          <m:t>𝑓</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m:t>
                        </m:r>
                      </m:sub>
                    </m:sSub>
                  </m:oMath>
                </a14:m>
                <a:r>
                  <a:rPr lang="ja-JP" altLang="en-US" sz="1100" dirty="0">
                    <a:latin typeface="+mn-ea"/>
                  </a:rPr>
                  <a:t>：試験片断面に含まれる炭素繊維割合</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𝑃𝐿𝐴</m:t>
                        </m:r>
                      </m:sub>
                    </m:sSub>
                  </m:oMath>
                </a14:m>
                <a:r>
                  <a:rPr lang="ja-JP" altLang="en-US" sz="1100" dirty="0">
                    <a:latin typeface="+mn-ea"/>
                  </a:rPr>
                  <a:t>：試験片断面に含まれる</a:t>
                </a:r>
                <a:r>
                  <a:rPr lang="en-US" altLang="ja-JP" sz="1100" dirty="0">
                    <a:latin typeface="+mn-ea"/>
                  </a:rPr>
                  <a:t>PLA</a:t>
                </a:r>
                <a:r>
                  <a:rPr lang="ja-JP" altLang="en-US" sz="1100" dirty="0">
                    <a:latin typeface="+mn-ea"/>
                  </a:rPr>
                  <a:t>割合，</a:t>
                </a:r>
                <a:r>
                  <a:rPr lang="en-US" altLang="ja-JP" sz="1100" dirty="0"/>
                  <a:t> </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𝑒𝑝𝑜𝑥𝑦</m:t>
                        </m:r>
                      </m:sub>
                    </m:sSub>
                  </m:oMath>
                </a14:m>
                <a:r>
                  <a:rPr lang="ja-JP" altLang="en-US" sz="1100" dirty="0">
                    <a:latin typeface="+mn-ea"/>
                  </a:rPr>
                  <a:t>：試験片断面に含まれるエポキシ樹脂割合</a:t>
                </a:r>
                <a:endParaRPr lang="en-US" altLang="ja-JP" sz="1100" dirty="0">
                  <a:latin typeface="+mn-ea"/>
                </a:endParaRPr>
              </a:p>
            </p:txBody>
          </p:sp>
        </mc:Choice>
        <mc:Fallback xmlns="">
          <p:sp>
            <p:nvSpPr>
              <p:cNvPr id="3" name="テキスト ボックス 2">
                <a:extLst>
                  <a:ext uri="{FF2B5EF4-FFF2-40B4-BE49-F238E27FC236}">
                    <a16:creationId xmlns:a16="http://schemas.microsoft.com/office/drawing/2014/main" id="{D64B2662-D401-4A52-9B3F-CCC8E6C5FF35}"/>
                  </a:ext>
                </a:extLst>
              </p:cNvPr>
              <p:cNvSpPr txBox="1">
                <a:spLocks noRot="1" noChangeAspect="1" noMove="1" noResize="1" noEditPoints="1" noAdjustHandles="1" noChangeArrowheads="1" noChangeShapeType="1" noTextEdit="1"/>
              </p:cNvSpPr>
              <p:nvPr/>
            </p:nvSpPr>
            <p:spPr>
              <a:xfrm>
                <a:off x="639069" y="2206932"/>
                <a:ext cx="7791450" cy="953338"/>
              </a:xfrm>
              <a:prstGeom prst="rect">
                <a:avLst/>
              </a:prstGeom>
              <a:blipFill>
                <a:blip r:embed="rId5"/>
                <a:stretch>
                  <a:fillRect b="-256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1296468-5AA5-4695-AE63-3FF7F874E2D6}"/>
                  </a:ext>
                </a:extLst>
              </p:cNvPr>
              <p:cNvSpPr/>
              <p:nvPr/>
            </p:nvSpPr>
            <p:spPr>
              <a:xfrm>
                <a:off x="391686" y="3526147"/>
                <a:ext cx="8409413" cy="850746"/>
              </a:xfrm>
              <a:prstGeom prst="rect">
                <a:avLst/>
              </a:prstGeom>
            </p:spPr>
            <p:txBody>
              <a:bodyPr wrap="square">
                <a:spAutoFit/>
              </a:bodyPr>
              <a:lstStyle/>
              <a:p>
                <a:pPr marL="285750" indent="-285750">
                  <a:buFont typeface="Wingdings" panose="05000000000000000000" pitchFamily="2" charset="2"/>
                  <a:buChar char="Ø"/>
                </a:pPr>
                <a:r>
                  <a:rPr lang="ja-JP" altLang="en-US" sz="1600" dirty="0"/>
                  <a:t>各</a:t>
                </a:r>
                <a14:m>
                  <m:oMath xmlns:m="http://schemas.openxmlformats.org/officeDocument/2006/math">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𝑓</m:t>
                        </m:r>
                      </m:sub>
                    </m:sSub>
                  </m:oMath>
                </a14:m>
                <a:r>
                  <a:rPr lang="ja-JP" altLang="en-US" sz="1600" dirty="0">
                    <a:latin typeface="游ゴシック" panose="020B0400000000000000" pitchFamily="50" charset="-128"/>
                    <a:ea typeface="游ゴシック" panose="020B0400000000000000" pitchFamily="50" charset="-128"/>
                  </a:rPr>
                  <a:t>は，下の表の断面積から，試験片全断面積</a:t>
                </a:r>
                <a:r>
                  <a:rPr lang="en-US" altLang="ja-JP" sz="1600" dirty="0">
                    <a:latin typeface="游ゴシック" panose="020B0400000000000000" pitchFamily="50" charset="-128"/>
                  </a:rPr>
                  <a:t>(48.4mm²)</a:t>
                </a:r>
                <a:r>
                  <a:rPr lang="ja-JP" altLang="en-US" sz="1600" dirty="0">
                    <a:latin typeface="游ゴシック" panose="020B0400000000000000" pitchFamily="50" charset="-128"/>
                  </a:rPr>
                  <a:t>を割って算出している．</a:t>
                </a:r>
                <a:endParaRPr lang="en-US" altLang="ja-JP" sz="1600" dirty="0">
                  <a:latin typeface="游ゴシック" panose="020B0400000000000000" pitchFamily="50" charset="-128"/>
                </a:endParaRPr>
              </a:p>
              <a:p>
                <a:pPr marL="285750" indent="-285750">
                  <a:buFont typeface="Wingdings" panose="05000000000000000000" pitchFamily="2" charset="2"/>
                  <a:buChar char="Ø"/>
                </a:pPr>
                <a:r>
                  <a:rPr lang="en-US" altLang="ja-JP" sz="1600" dirty="0">
                    <a:latin typeface="游ゴシック" panose="020B0400000000000000" pitchFamily="50" charset="-128"/>
                    <a:ea typeface="游ゴシック" panose="020B0400000000000000" pitchFamily="50" charset="-128"/>
                  </a:rPr>
                  <a:t>PLA</a:t>
                </a:r>
                <a:r>
                  <a:rPr lang="ja-JP" altLang="en-US" sz="1600" dirty="0">
                    <a:latin typeface="游ゴシック" panose="020B0400000000000000" pitchFamily="50" charset="-128"/>
                    <a:ea typeface="游ゴシック" panose="020B0400000000000000" pitchFamily="50" charset="-128"/>
                  </a:rPr>
                  <a:t>とエポキシのヤング率はそれぞれ２回の引張試験を行い得た値の平均値</a:t>
                </a:r>
              </a:p>
              <a:p>
                <a:pPr marL="285750" indent="-285750">
                  <a:buFont typeface="Wingdings" panose="05000000000000000000" pitchFamily="2" charset="2"/>
                  <a:buChar char="Ø"/>
                </a:pPr>
                <a:r>
                  <a:rPr lang="en-US" altLang="ja-JP" sz="1600" dirty="0">
                    <a:latin typeface="游ゴシック" panose="020B0400000000000000" pitchFamily="50" charset="-128"/>
                    <a:ea typeface="游ゴシック" panose="020B0400000000000000" pitchFamily="50" charset="-128"/>
                  </a:rPr>
                  <a:t>CFRP</a:t>
                </a:r>
                <a:r>
                  <a:rPr lang="ja-JP" altLang="en-US" sz="1600" dirty="0">
                    <a:latin typeface="游ゴシック" panose="020B0400000000000000" pitchFamily="50" charset="-128"/>
                    <a:ea typeface="游ゴシック" panose="020B0400000000000000" pitchFamily="50" charset="-128"/>
                  </a:rPr>
                  <a:t>フィラメントのヤング率は</a:t>
                </a:r>
                <a:r>
                  <a:rPr lang="en-US" altLang="ja-JP" sz="1600" dirty="0" err="1">
                    <a:latin typeface="游ゴシック" panose="020B0400000000000000" pitchFamily="50" charset="-128"/>
                    <a:ea typeface="游ゴシック" panose="020B0400000000000000" pitchFamily="50" charset="-128"/>
                  </a:rPr>
                  <a:t>Markforged</a:t>
                </a:r>
                <a:r>
                  <a:rPr lang="ja-JP" altLang="en-US" sz="1600" dirty="0">
                    <a:latin typeface="游ゴシック" panose="020B0400000000000000" pitchFamily="50" charset="-128"/>
                    <a:ea typeface="游ゴシック" panose="020B0400000000000000" pitchFamily="50" charset="-128"/>
                  </a:rPr>
                  <a:t>社が公開している文献値</a:t>
                </a:r>
              </a:p>
            </p:txBody>
          </p:sp>
        </mc:Choice>
        <mc:Fallback xmlns="">
          <p:sp>
            <p:nvSpPr>
              <p:cNvPr id="5" name="正方形/長方形 4">
                <a:extLst>
                  <a:ext uri="{FF2B5EF4-FFF2-40B4-BE49-F238E27FC236}">
                    <a16:creationId xmlns:a16="http://schemas.microsoft.com/office/drawing/2014/main" id="{11296468-5AA5-4695-AE63-3FF7F874E2D6}"/>
                  </a:ext>
                </a:extLst>
              </p:cNvPr>
              <p:cNvSpPr>
                <a:spLocks noRot="1" noChangeAspect="1" noMove="1" noResize="1" noEditPoints="1" noAdjustHandles="1" noChangeArrowheads="1" noChangeShapeType="1" noTextEdit="1"/>
              </p:cNvSpPr>
              <p:nvPr/>
            </p:nvSpPr>
            <p:spPr>
              <a:xfrm>
                <a:off x="391686" y="3526147"/>
                <a:ext cx="8409413" cy="850746"/>
              </a:xfrm>
              <a:prstGeom prst="rect">
                <a:avLst/>
              </a:prstGeom>
              <a:blipFill>
                <a:blip r:embed="rId6"/>
                <a:stretch>
                  <a:fillRect l="-290" t="-1429" b="-7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32335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087328DB-4A40-4A81-BDCF-44865BDCD3B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5" name="図 4">
            <a:extLst>
              <a:ext uri="{FF2B5EF4-FFF2-40B4-BE49-F238E27FC236}">
                <a16:creationId xmlns:a16="http://schemas.microsoft.com/office/drawing/2014/main" id="{328D6C66-5CEC-4849-9A27-7EE2E3A583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911" t="4374" r="25576" b="4251"/>
          <a:stretch/>
        </p:blipFill>
        <p:spPr>
          <a:xfrm rot="16200000">
            <a:off x="2419060" y="702766"/>
            <a:ext cx="1424888" cy="4627788"/>
          </a:xfrm>
          <a:prstGeom prst="rect">
            <a:avLst/>
          </a:prstGeom>
        </p:spPr>
      </p:pic>
      <p:sp>
        <p:nvSpPr>
          <p:cNvPr id="6" name="テキスト ボックス 5">
            <a:extLst>
              <a:ext uri="{FF2B5EF4-FFF2-40B4-BE49-F238E27FC236}">
                <a16:creationId xmlns:a16="http://schemas.microsoft.com/office/drawing/2014/main" id="{3471D882-90C2-4547-9B7C-958B5506C36D}"/>
              </a:ext>
            </a:extLst>
          </p:cNvPr>
          <p:cNvSpPr txBox="1"/>
          <p:nvPr/>
        </p:nvSpPr>
        <p:spPr>
          <a:xfrm>
            <a:off x="1885008" y="3761857"/>
            <a:ext cx="2492990"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エポキシ試験片｜型をとって作成</a:t>
            </a:r>
          </a:p>
        </p:txBody>
      </p:sp>
      <p:pic>
        <p:nvPicPr>
          <p:cNvPr id="8" name="図 7">
            <a:extLst>
              <a:ext uri="{FF2B5EF4-FFF2-40B4-BE49-F238E27FC236}">
                <a16:creationId xmlns:a16="http://schemas.microsoft.com/office/drawing/2014/main" id="{89AC6EDC-28CB-49C9-9264-6C3E71B662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642" r="20574"/>
          <a:stretch/>
        </p:blipFill>
        <p:spPr>
          <a:xfrm rot="16200000">
            <a:off x="2465319" y="2864607"/>
            <a:ext cx="1332368" cy="4627788"/>
          </a:xfrm>
          <a:prstGeom prst="rect">
            <a:avLst/>
          </a:prstGeom>
        </p:spPr>
      </p:pic>
      <p:sp>
        <p:nvSpPr>
          <p:cNvPr id="9" name="テキスト ボックス 8">
            <a:extLst>
              <a:ext uri="{FF2B5EF4-FFF2-40B4-BE49-F238E27FC236}">
                <a16:creationId xmlns:a16="http://schemas.microsoft.com/office/drawing/2014/main" id="{18B3722E-6D1D-4550-ACA1-84C9E15AFEC6}"/>
              </a:ext>
            </a:extLst>
          </p:cNvPr>
          <p:cNvSpPr txBox="1"/>
          <p:nvPr/>
        </p:nvSpPr>
        <p:spPr>
          <a:xfrm>
            <a:off x="892749" y="5867461"/>
            <a:ext cx="4477508"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rPr>
              <a:t>PLA</a:t>
            </a:r>
            <a:r>
              <a:rPr kumimoji="1" lang="ja-JP" altLang="en-US" sz="1200" dirty="0">
                <a:latin typeface="游ゴシック" panose="020B0400000000000000" pitchFamily="50" charset="-128"/>
                <a:ea typeface="游ゴシック" panose="020B0400000000000000" pitchFamily="50" charset="-128"/>
              </a:rPr>
              <a:t>試験片｜内部に穴が開いており，試験条件を揃えている．</a:t>
            </a:r>
          </a:p>
        </p:txBody>
      </p:sp>
      <p:pic>
        <p:nvPicPr>
          <p:cNvPr id="10" name="図 9">
            <a:extLst>
              <a:ext uri="{FF2B5EF4-FFF2-40B4-BE49-F238E27FC236}">
                <a16:creationId xmlns:a16="http://schemas.microsoft.com/office/drawing/2014/main" id="{C5DCC4EA-D3C6-497D-8561-82E9409FD3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296" b="22993"/>
          <a:stretch/>
        </p:blipFill>
        <p:spPr>
          <a:xfrm>
            <a:off x="5672620" y="4512316"/>
            <a:ext cx="2634562" cy="1332368"/>
          </a:xfrm>
          <a:prstGeom prst="rect">
            <a:avLst/>
          </a:prstGeom>
        </p:spPr>
      </p:pic>
      <p:sp>
        <p:nvSpPr>
          <p:cNvPr id="11" name="テキスト ボックス 10">
            <a:extLst>
              <a:ext uri="{FF2B5EF4-FFF2-40B4-BE49-F238E27FC236}">
                <a16:creationId xmlns:a16="http://schemas.microsoft.com/office/drawing/2014/main" id="{AE5E3C61-F879-43E5-9CD3-42DA7831D7F2}"/>
              </a:ext>
            </a:extLst>
          </p:cNvPr>
          <p:cNvSpPr txBox="1"/>
          <p:nvPr/>
        </p:nvSpPr>
        <p:spPr>
          <a:xfrm>
            <a:off x="6366974" y="5867461"/>
            <a:ext cx="1245854"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rPr>
              <a:t>PLA</a:t>
            </a:r>
            <a:r>
              <a:rPr kumimoji="1" lang="ja-JP" altLang="en-US" sz="1200" dirty="0">
                <a:latin typeface="游ゴシック" panose="020B0400000000000000" pitchFamily="50" charset="-128"/>
                <a:ea typeface="游ゴシック" panose="020B0400000000000000" pitchFamily="50" charset="-128"/>
              </a:rPr>
              <a:t>試験片断面</a:t>
            </a:r>
          </a:p>
        </p:txBody>
      </p:sp>
      <p:sp>
        <p:nvSpPr>
          <p:cNvPr id="3" name="タイトル 1">
            <a:extLst>
              <a:ext uri="{FF2B5EF4-FFF2-40B4-BE49-F238E27FC236}">
                <a16:creationId xmlns:a16="http://schemas.microsoft.com/office/drawing/2014/main" id="{76E50C5F-C805-4A03-AFBF-38081D496215}"/>
              </a:ext>
            </a:extLst>
          </p:cNvPr>
          <p:cNvSpPr txBox="1">
            <a:spLocks/>
          </p:cNvSpPr>
          <p:nvPr/>
        </p:nvSpPr>
        <p:spPr>
          <a:xfrm>
            <a:off x="285750" y="1976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試験片</a:t>
            </a:r>
          </a:p>
        </p:txBody>
      </p:sp>
      <p:sp>
        <p:nvSpPr>
          <p:cNvPr id="4" name="テキスト ボックス 3">
            <a:extLst>
              <a:ext uri="{FF2B5EF4-FFF2-40B4-BE49-F238E27FC236}">
                <a16:creationId xmlns:a16="http://schemas.microsoft.com/office/drawing/2014/main" id="{FC064750-41A4-45E4-8692-851BDAC2AA38}"/>
              </a:ext>
            </a:extLst>
          </p:cNvPr>
          <p:cNvSpPr txBox="1"/>
          <p:nvPr/>
        </p:nvSpPr>
        <p:spPr>
          <a:xfrm>
            <a:off x="735879" y="1117453"/>
            <a:ext cx="6750566" cy="861774"/>
          </a:xfrm>
          <a:prstGeom prst="rect">
            <a:avLst/>
          </a:prstGeom>
          <a:noFill/>
        </p:spPr>
        <p:txBody>
          <a:bodyPr wrap="none" rtlCol="0">
            <a:spAutoFit/>
          </a:bodyPr>
          <a:lstStyle/>
          <a:p>
            <a:r>
              <a:rPr kumimoji="1" lang="ja-JP" altLang="en-US" sz="1600" dirty="0">
                <a:latin typeface="+mn-ea"/>
              </a:rPr>
              <a:t>複合則に使う引張強さ及びヤング率を計測するために使用した試験片．</a:t>
            </a:r>
            <a:endParaRPr kumimoji="1" lang="en-US" altLang="ja-JP" sz="1600" dirty="0">
              <a:latin typeface="+mn-ea"/>
            </a:endParaRPr>
          </a:p>
          <a:p>
            <a:r>
              <a:rPr kumimoji="1" lang="en-US" altLang="ja-JP" sz="1600" dirty="0">
                <a:latin typeface="+mn-ea"/>
              </a:rPr>
              <a:t>CFRP</a:t>
            </a:r>
            <a:r>
              <a:rPr kumimoji="1" lang="ja-JP" altLang="en-US" sz="1600" dirty="0">
                <a:latin typeface="+mn-ea"/>
              </a:rPr>
              <a:t>の物性値は</a:t>
            </a:r>
            <a:r>
              <a:rPr kumimoji="1" lang="en-US" altLang="ja-JP" sz="1600" dirty="0" err="1">
                <a:latin typeface="+mn-ea"/>
              </a:rPr>
              <a:t>Markforged</a:t>
            </a:r>
            <a:r>
              <a:rPr kumimoji="1" lang="ja-JP" altLang="en-US" sz="1600" dirty="0">
                <a:latin typeface="+mn-ea"/>
              </a:rPr>
              <a:t>社が公開している文献値を使用した．</a:t>
            </a:r>
          </a:p>
          <a:p>
            <a:endParaRPr kumimoji="1" lang="ja-JP" altLang="en-US" sz="1600" dirty="0">
              <a:latin typeface="+mn-ea"/>
            </a:endParaRPr>
          </a:p>
        </p:txBody>
      </p:sp>
    </p:spTree>
    <p:extLst>
      <p:ext uri="{BB962C8B-B14F-4D97-AF65-F5344CB8AC3E}">
        <p14:creationId xmlns:p14="http://schemas.microsoft.com/office/powerpoint/2010/main" val="3410198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629B63C9-DCF3-424F-81BF-9811075BDBB0}"/>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8" name="図 7">
            <a:extLst>
              <a:ext uri="{FF2B5EF4-FFF2-40B4-BE49-F238E27FC236}">
                <a16:creationId xmlns:a16="http://schemas.microsoft.com/office/drawing/2014/main" id="{2AE2F9D2-5D33-4C11-921E-D137F1C4A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850" y="1586883"/>
            <a:ext cx="3678926" cy="2779532"/>
          </a:xfrm>
          <a:prstGeom prst="rect">
            <a:avLst/>
          </a:prstGeom>
        </p:spPr>
      </p:pic>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2491056810"/>
                  </p:ext>
                </p:extLst>
              </p:nvPr>
            </p:nvGraphicFramePr>
            <p:xfrm>
              <a:off x="682682" y="4841620"/>
              <a:ext cx="7895957" cy="1219200"/>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400" i="1" smtClean="0">
                                      <a:solidFill>
                                        <a:schemeClr val="bg1"/>
                                      </a:solidFill>
                                      <a:latin typeface="Cambria Math" panose="02040503050406030204" pitchFamily="18" charset="0"/>
                                    </a:rPr>
                                  </m:ctrlPr>
                                </m:sSubPr>
                                <m:e>
                                  <m:r>
                                    <a:rPr lang="en-US" altLang="ja-JP" sz="1400" b="0" i="1">
                                      <a:solidFill>
                                        <a:schemeClr val="bg1"/>
                                      </a:solidFill>
                                      <a:latin typeface="Cambria Math" panose="02040503050406030204" pitchFamily="18" charset="0"/>
                                    </a:rPr>
                                    <m:t>𝜎</m:t>
                                  </m:r>
                                </m:e>
                                <m:sub>
                                  <m:r>
                                    <a:rPr lang="en-US" altLang="ja-JP" sz="1400" b="0" i="1">
                                      <a:solidFill>
                                        <a:schemeClr val="bg1"/>
                                      </a:solidFill>
                                      <a:latin typeface="Cambria Math" panose="02040503050406030204" pitchFamily="18" charset="0"/>
                                    </a:rPr>
                                    <m:t>𝑏</m:t>
                                  </m:r>
                                  <m:r>
                                    <a:rPr lang="en-US" altLang="ja-JP" sz="1400" b="0" i="1" smtClean="0">
                                      <a:solidFill>
                                        <a:schemeClr val="bg1"/>
                                      </a:solidFill>
                                      <a:latin typeface="Cambria Math" panose="02040503050406030204" pitchFamily="18" charset="0"/>
                                    </a:rPr>
                                    <m:t>_</m:t>
                                  </m:r>
                                  <m:r>
                                    <a:rPr lang="en-US" altLang="ja-JP" sz="1400" b="0" i="1" smtClean="0">
                                      <a:solidFill>
                                        <a:schemeClr val="bg1"/>
                                      </a:solidFill>
                                      <a:latin typeface="Cambria Math" panose="02040503050406030204" pitchFamily="18" charset="0"/>
                                    </a:rPr>
                                    <m:t>𝑡𝑜𝑡𝑎𝑙</m:t>
                                  </m:r>
                                </m:sub>
                              </m:sSub>
                            </m:oMath>
                          </a14:m>
                          <a:r>
                            <a:rPr kumimoji="1" lang="ja-JP" altLang="en-US" sz="1400" b="0" dirty="0">
                              <a:solidFill>
                                <a:schemeClr val="bg1"/>
                              </a:solidFill>
                              <a:latin typeface="+mn-ea"/>
                              <a:ea typeface="+mn-ea"/>
                              <a:cs typeface="Arial" panose="020B0604020202020204" pitchFamily="34" charset="0"/>
                            </a:rPr>
                            <a:t>を求めるのに使用した各材質の断面積及び応力（右図）</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PLA</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0" dirty="0">
                              <a:latin typeface="+mn-ea"/>
                              <a:ea typeface="+mn-ea"/>
                              <a:cs typeface="Arial" panose="020B0604020202020204" pitchFamily="34" charset="0"/>
                            </a:rPr>
                            <a:t>CFRP filament (</a:t>
                          </a:r>
                          <a:r>
                            <a:rPr kumimoji="1" lang="en-US" altLang="ja-JP" sz="1400" b="0" i="1" dirty="0">
                              <a:latin typeface="Times New Roman" panose="02020603050405020304" pitchFamily="18" charset="0"/>
                              <a:ea typeface="+mn-ea"/>
                              <a:cs typeface="Times New Roman" panose="02020603050405020304" pitchFamily="18" charset="0"/>
                            </a:rPr>
                            <a:t>n</a:t>
                          </a:r>
                          <a:r>
                            <a:rPr kumimoji="1" lang="en-US" altLang="ja-JP" sz="1400" b="0" i="0" dirty="0">
                              <a:latin typeface="+mn-ea"/>
                              <a:ea typeface="+mn-ea"/>
                              <a:cs typeface="Arial" panose="020B0604020202020204" pitchFamily="34" charset="0"/>
                            </a:rPr>
                            <a:t>)</a:t>
                          </a:r>
                          <a:endParaRPr kumimoji="1" lang="ja-JP" altLang="en-US" sz="14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Epoxy</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400" b="0" dirty="0">
                              <a:latin typeface="+mn-ea"/>
                              <a:ea typeface="+mn-ea"/>
                              <a:cs typeface="Arial" panose="020B0604020202020204" pitchFamily="34" charset="0"/>
                            </a:rPr>
                            <a:t>Cross section area [mm²]</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25.7</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0.111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22.7-0.11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400" b="0" dirty="0">
                              <a:latin typeface="+mn-ea"/>
                              <a:ea typeface="+mn-ea"/>
                              <a:cs typeface="Arial" panose="020B0604020202020204" pitchFamily="34" charset="0"/>
                            </a:rPr>
                            <a:t>Strength</a:t>
                          </a:r>
                          <a14:m>
                            <m:oMath xmlns:m="http://schemas.openxmlformats.org/officeDocument/2006/math">
                              <m:r>
                                <a:rPr kumimoji="1" lang="en-US" altLang="ja-JP" sz="1400" b="0" i="0" smtClean="0">
                                  <a:latin typeface="Cambria Math" panose="02040503050406030204" pitchFamily="18" charset="0"/>
                                  <a:ea typeface="+mn-ea"/>
                                  <a:cs typeface="Arial" panose="020B0604020202020204" pitchFamily="34" charset="0"/>
                                </a:rPr>
                                <m:t> </m:t>
                              </m:r>
                            </m:oMath>
                          </a14:m>
                          <a:r>
                            <a:rPr kumimoji="1" lang="en-US" altLang="ja-JP" sz="1400" b="0" dirty="0">
                              <a:latin typeface="+mn-ea"/>
                              <a:ea typeface="+mn-ea"/>
                              <a:cs typeface="Arial" panose="020B0604020202020204" pitchFamily="34" charset="0"/>
                            </a:rPr>
                            <a:t>[MPa]</a:t>
                          </a:r>
                          <a:endParaRPr kumimoji="1" lang="ja-JP" altLang="en-US" sz="1400" b="0" dirty="0">
                            <a:latin typeface="+mn-ea"/>
                            <a:ea typeface="+mn-ea"/>
                            <a:cs typeface="Arial" panose="020B0604020202020204" pitchFamily="34" charset="0"/>
                          </a:endParaRPr>
                        </a:p>
                      </a:txBody>
                      <a:tcPr anchor="ctr">
                        <a:noFill/>
                      </a:tcPr>
                    </a:tc>
                    <a:tc>
                      <a:txBody>
                        <a:bodyPr/>
                        <a:lstStyle/>
                        <a:p>
                          <a:pPr algn="ctr"/>
                          <a:r>
                            <a:rPr kumimoji="1" lang="en-US" altLang="ja-JP" sz="1400" b="0" dirty="0">
                              <a:solidFill>
                                <a:schemeClr val="tx1"/>
                              </a:solidFill>
                              <a:latin typeface="+mn-ea"/>
                              <a:ea typeface="+mn-ea"/>
                              <a:cs typeface="Arial" panose="020B0604020202020204" pitchFamily="34" charset="0"/>
                            </a:rPr>
                            <a:t>37.4</a:t>
                          </a:r>
                          <a:endParaRPr kumimoji="1" lang="ja-JP" altLang="en-US" sz="1400" b="0" dirty="0">
                            <a:solidFill>
                              <a:schemeClr val="tx1"/>
                            </a:solidFill>
                            <a:latin typeface="+mn-ea"/>
                            <a:ea typeface="+mn-ea"/>
                            <a:cs typeface="Arial" panose="020B0604020202020204" pitchFamily="34" charset="0"/>
                          </a:endParaRPr>
                        </a:p>
                      </a:txBody>
                      <a:tcPr anchor="ctr">
                        <a:noFill/>
                      </a:tcPr>
                    </a:tc>
                    <a:tc>
                      <a:txBody>
                        <a:bodyPr/>
                        <a:lstStyle/>
                        <a:p>
                          <a:pPr algn="ctr"/>
                          <a:r>
                            <a:rPr kumimoji="1" lang="en-US" altLang="ja-JP" sz="1400" b="1" dirty="0">
                              <a:solidFill>
                                <a:srgbClr val="FF0000"/>
                              </a:solidFill>
                              <a:latin typeface="+mn-ea"/>
                              <a:ea typeface="+mn-ea"/>
                              <a:cs typeface="Arial" panose="020B0604020202020204" pitchFamily="34" charset="0"/>
                            </a:rPr>
                            <a:t>968</a:t>
                          </a:r>
                          <a:endParaRPr kumimoji="1" lang="ja-JP" altLang="en-US" sz="1400" b="1" dirty="0">
                            <a:solidFill>
                              <a:srgbClr val="FF0000"/>
                            </a:solidFill>
                            <a:latin typeface="+mn-ea"/>
                            <a:ea typeface="+mn-ea"/>
                            <a:cs typeface="Arial" panose="020B0604020202020204" pitchFamily="34" charset="0"/>
                          </a:endParaRPr>
                        </a:p>
                      </a:txBody>
                      <a:tcPr anchor="ctr">
                        <a:noFill/>
                      </a:tcPr>
                    </a:tc>
                    <a:tc>
                      <a:txBody>
                        <a:bodyPr/>
                        <a:lstStyle/>
                        <a:p>
                          <a:pPr algn="ctr"/>
                          <a:r>
                            <a:rPr kumimoji="1" lang="en-US" altLang="ja-JP" sz="1400" b="0" dirty="0">
                              <a:solidFill>
                                <a:schemeClr val="tx1"/>
                              </a:solidFill>
                              <a:latin typeface="+mn-ea"/>
                              <a:ea typeface="+mn-ea"/>
                              <a:cs typeface="Arial" panose="020B0604020202020204" pitchFamily="34" charset="0"/>
                            </a:rPr>
                            <a:t>18.8</a:t>
                          </a:r>
                          <a:endParaRPr kumimoji="1" lang="ja-JP" altLang="en-US" sz="1400" b="0" dirty="0">
                            <a:solidFill>
                              <a:schemeClr val="tx1"/>
                            </a:solidFill>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2491056810"/>
                  </p:ext>
                </p:extLst>
              </p:nvPr>
            </p:nvGraphicFramePr>
            <p:xfrm>
              <a:off x="682682" y="4841620"/>
              <a:ext cx="7895957" cy="1226376"/>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311976">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4"/>
                          <a:stretch>
                            <a:fillRect t="-1961" r="-77" b="-315686"/>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04800">
                    <a:tc>
                      <a:txBody>
                        <a:bodyPr/>
                        <a:lstStyle/>
                        <a:p>
                          <a:pPr algn="ct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PLA</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0" dirty="0">
                              <a:latin typeface="+mn-ea"/>
                              <a:ea typeface="+mn-ea"/>
                              <a:cs typeface="Arial" panose="020B0604020202020204" pitchFamily="34" charset="0"/>
                            </a:rPr>
                            <a:t>CFRP filament (</a:t>
                          </a:r>
                          <a:r>
                            <a:rPr kumimoji="1" lang="en-US" altLang="ja-JP" sz="1400" b="0" i="1" dirty="0">
                              <a:latin typeface="Times New Roman" panose="02020603050405020304" pitchFamily="18" charset="0"/>
                              <a:ea typeface="+mn-ea"/>
                              <a:cs typeface="Times New Roman" panose="02020603050405020304" pitchFamily="18" charset="0"/>
                            </a:rPr>
                            <a:t>n</a:t>
                          </a:r>
                          <a:r>
                            <a:rPr kumimoji="1" lang="en-US" altLang="ja-JP" sz="1400" b="0" i="0" dirty="0">
                              <a:latin typeface="+mn-ea"/>
                              <a:ea typeface="+mn-ea"/>
                              <a:cs typeface="Arial" panose="020B0604020202020204" pitchFamily="34" charset="0"/>
                            </a:rPr>
                            <a:t>)</a:t>
                          </a:r>
                          <a:endParaRPr kumimoji="1" lang="ja-JP" altLang="en-US" sz="14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Epoxy</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04800">
                    <a:tc>
                      <a:txBody>
                        <a:bodyPr/>
                        <a:lstStyle/>
                        <a:p>
                          <a:pPr algn="ctr"/>
                          <a:r>
                            <a:rPr kumimoji="1" lang="en-US" altLang="ja-JP" sz="1400" b="0" dirty="0">
                              <a:latin typeface="+mn-ea"/>
                              <a:ea typeface="+mn-ea"/>
                              <a:cs typeface="Arial" panose="020B0604020202020204" pitchFamily="34" charset="0"/>
                            </a:rPr>
                            <a:t>Cross section area [mm²]</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25.7</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0.111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22.7-0.11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04800">
                    <a:tc>
                      <a:txBody>
                        <a:bodyPr/>
                        <a:lstStyle/>
                        <a:p>
                          <a:endParaRPr lang="ja-JP"/>
                        </a:p>
                      </a:txBody>
                      <a:tcPr anchor="ctr">
                        <a:blipFill>
                          <a:blip r:embed="rId4"/>
                          <a:stretch>
                            <a:fillRect t="-306000" r="-186534" b="-20000"/>
                          </a:stretch>
                        </a:blipFill>
                      </a:tcPr>
                    </a:tc>
                    <a:tc>
                      <a:txBody>
                        <a:bodyPr/>
                        <a:lstStyle/>
                        <a:p>
                          <a:pPr algn="ctr"/>
                          <a:r>
                            <a:rPr kumimoji="1" lang="en-US" altLang="ja-JP" sz="1400" b="0" dirty="0">
                              <a:solidFill>
                                <a:schemeClr val="tx1"/>
                              </a:solidFill>
                              <a:latin typeface="+mn-ea"/>
                              <a:ea typeface="+mn-ea"/>
                              <a:cs typeface="Arial" panose="020B0604020202020204" pitchFamily="34" charset="0"/>
                            </a:rPr>
                            <a:t>37.4</a:t>
                          </a:r>
                          <a:endParaRPr kumimoji="1" lang="ja-JP" altLang="en-US" sz="1400" b="0" dirty="0">
                            <a:solidFill>
                              <a:schemeClr val="tx1"/>
                            </a:solidFill>
                            <a:latin typeface="+mn-ea"/>
                            <a:ea typeface="+mn-ea"/>
                            <a:cs typeface="Arial" panose="020B0604020202020204" pitchFamily="34" charset="0"/>
                          </a:endParaRPr>
                        </a:p>
                      </a:txBody>
                      <a:tcPr anchor="ctr">
                        <a:noFill/>
                      </a:tcPr>
                    </a:tc>
                    <a:tc>
                      <a:txBody>
                        <a:bodyPr/>
                        <a:lstStyle/>
                        <a:p>
                          <a:pPr algn="ctr"/>
                          <a:r>
                            <a:rPr kumimoji="1" lang="en-US" altLang="ja-JP" sz="1400" b="1" dirty="0">
                              <a:solidFill>
                                <a:srgbClr val="FF0000"/>
                              </a:solidFill>
                              <a:latin typeface="+mn-ea"/>
                              <a:ea typeface="+mn-ea"/>
                              <a:cs typeface="Arial" panose="020B0604020202020204" pitchFamily="34" charset="0"/>
                            </a:rPr>
                            <a:t>968</a:t>
                          </a:r>
                          <a:endParaRPr kumimoji="1" lang="ja-JP" altLang="en-US" sz="1400" b="1" dirty="0">
                            <a:solidFill>
                              <a:srgbClr val="FF0000"/>
                            </a:solidFill>
                            <a:latin typeface="+mn-ea"/>
                            <a:ea typeface="+mn-ea"/>
                            <a:cs typeface="Arial" panose="020B0604020202020204" pitchFamily="34" charset="0"/>
                          </a:endParaRPr>
                        </a:p>
                      </a:txBody>
                      <a:tcPr anchor="ctr">
                        <a:noFill/>
                      </a:tcPr>
                    </a:tc>
                    <a:tc>
                      <a:txBody>
                        <a:bodyPr/>
                        <a:lstStyle/>
                        <a:p>
                          <a:pPr algn="ctr"/>
                          <a:r>
                            <a:rPr kumimoji="1" lang="en-US" altLang="ja-JP" sz="1400" b="0" dirty="0">
                              <a:solidFill>
                                <a:schemeClr val="tx1"/>
                              </a:solidFill>
                              <a:latin typeface="+mn-ea"/>
                              <a:ea typeface="+mn-ea"/>
                              <a:cs typeface="Arial" panose="020B0604020202020204" pitchFamily="34" charset="0"/>
                            </a:rPr>
                            <a:t>18.8</a:t>
                          </a:r>
                          <a:endParaRPr kumimoji="1" lang="ja-JP" altLang="en-US" sz="1400" b="0" dirty="0">
                            <a:solidFill>
                              <a:schemeClr val="tx1"/>
                            </a:solidFill>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67593" y="20196"/>
            <a:ext cx="8085831"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考察｜</a:t>
            </a:r>
            <a:r>
              <a:rPr lang="ja-JP" altLang="en-US" sz="2400" dirty="0">
                <a:solidFill>
                  <a:schemeClr val="bg1"/>
                </a:solidFill>
                <a:latin typeface="+mn-ea"/>
                <a:ea typeface="+mn-ea"/>
              </a:rPr>
              <a:t>理論値とのずれに関する考察</a:t>
            </a:r>
          </a:p>
        </p:txBody>
      </p:sp>
      <p:pic>
        <p:nvPicPr>
          <p:cNvPr id="6" name="図 5">
            <a:extLst>
              <a:ext uri="{FF2B5EF4-FFF2-40B4-BE49-F238E27FC236}">
                <a16:creationId xmlns:a16="http://schemas.microsoft.com/office/drawing/2014/main" id="{823611DC-FD83-4F9F-9BF1-92BFB5CBC5D7}"/>
              </a:ext>
            </a:extLst>
          </p:cNvPr>
          <p:cNvPicPr>
            <a:picLocks noChangeAspect="1"/>
          </p:cNvPicPr>
          <p:nvPr/>
        </p:nvPicPr>
        <p:blipFill rotWithShape="1">
          <a:blip r:embed="rId5"/>
          <a:srcRect r="55369" b="56806"/>
          <a:stretch/>
        </p:blipFill>
        <p:spPr>
          <a:xfrm>
            <a:off x="420397" y="1587548"/>
            <a:ext cx="3678926" cy="2692964"/>
          </a:xfrm>
          <a:prstGeom prst="rect">
            <a:avLst/>
          </a:prstGeom>
        </p:spPr>
      </p:pic>
      <p:sp>
        <p:nvSpPr>
          <p:cNvPr id="9" name="テキスト ボックス 8">
            <a:extLst>
              <a:ext uri="{FF2B5EF4-FFF2-40B4-BE49-F238E27FC236}">
                <a16:creationId xmlns:a16="http://schemas.microsoft.com/office/drawing/2014/main" id="{3271B71B-756A-4166-AC0A-C239F714655F}"/>
              </a:ext>
            </a:extLst>
          </p:cNvPr>
          <p:cNvSpPr txBox="1"/>
          <p:nvPr/>
        </p:nvSpPr>
        <p:spPr>
          <a:xfrm>
            <a:off x="823391" y="1272032"/>
            <a:ext cx="4245995" cy="276999"/>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フィラメントの引張強さ：</a:t>
            </a:r>
            <a:r>
              <a:rPr kumimoji="1" lang="en-US" altLang="ja-JP" sz="1200" dirty="0">
                <a:latin typeface="+mn-ea"/>
              </a:rPr>
              <a:t>700 MPa</a:t>
            </a:r>
            <a:endParaRPr kumimoji="1" lang="ja-JP" altLang="en-US" sz="1200" dirty="0">
              <a:latin typeface="+mn-ea"/>
            </a:endParaRPr>
          </a:p>
        </p:txBody>
      </p:sp>
      <p:sp>
        <p:nvSpPr>
          <p:cNvPr id="11" name="テキスト ボックス 10">
            <a:extLst>
              <a:ext uri="{FF2B5EF4-FFF2-40B4-BE49-F238E27FC236}">
                <a16:creationId xmlns:a16="http://schemas.microsoft.com/office/drawing/2014/main" id="{CC2410ED-C986-4145-B57F-ED8B4F39CE58}"/>
              </a:ext>
            </a:extLst>
          </p:cNvPr>
          <p:cNvSpPr txBox="1"/>
          <p:nvPr/>
        </p:nvSpPr>
        <p:spPr>
          <a:xfrm>
            <a:off x="5421122" y="1272031"/>
            <a:ext cx="3509086" cy="276999"/>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フィラメントの引張強さ：</a:t>
            </a:r>
            <a:r>
              <a:rPr kumimoji="1" lang="en-US" altLang="ja-JP" sz="1200" dirty="0">
                <a:latin typeface="+mn-ea"/>
              </a:rPr>
              <a:t>968 MPa</a:t>
            </a:r>
            <a:endParaRPr kumimoji="1" lang="ja-JP" altLang="en-US" sz="1200" dirty="0">
              <a:latin typeface="+mn-ea"/>
            </a:endParaRPr>
          </a:p>
        </p:txBody>
      </p:sp>
      <p:sp>
        <p:nvSpPr>
          <p:cNvPr id="2" name="テキスト ボックス 1">
            <a:extLst>
              <a:ext uri="{FF2B5EF4-FFF2-40B4-BE49-F238E27FC236}">
                <a16:creationId xmlns:a16="http://schemas.microsoft.com/office/drawing/2014/main" id="{17ECF408-B39B-471B-8095-EFFF67536885}"/>
              </a:ext>
            </a:extLst>
          </p:cNvPr>
          <p:cNvSpPr txBox="1"/>
          <p:nvPr/>
        </p:nvSpPr>
        <p:spPr>
          <a:xfrm>
            <a:off x="780046" y="1283516"/>
            <a:ext cx="1036936" cy="276999"/>
          </a:xfrm>
          <a:prstGeom prst="rect">
            <a:avLst/>
          </a:prstGeom>
          <a:noFill/>
        </p:spPr>
        <p:txBody>
          <a:bodyPr wrap="square" rtlCol="0">
            <a:spAutoFit/>
          </a:bodyPr>
          <a:lstStyle/>
          <a:p>
            <a:endParaRPr kumimoji="1" lang="ja-JP" altLang="en-US" sz="1200" dirty="0"/>
          </a:p>
        </p:txBody>
      </p:sp>
      <p:sp>
        <p:nvSpPr>
          <p:cNvPr id="10" name="テキスト ボックス 9">
            <a:extLst>
              <a:ext uri="{FF2B5EF4-FFF2-40B4-BE49-F238E27FC236}">
                <a16:creationId xmlns:a16="http://schemas.microsoft.com/office/drawing/2014/main" id="{D6FFFDDD-B7B2-4FD8-8C10-4D5606EA8BDD}"/>
              </a:ext>
            </a:extLst>
          </p:cNvPr>
          <p:cNvSpPr txBox="1"/>
          <p:nvPr/>
        </p:nvSpPr>
        <p:spPr>
          <a:xfrm>
            <a:off x="598917" y="6072003"/>
            <a:ext cx="8167578" cy="430887"/>
          </a:xfrm>
          <a:prstGeom prst="rect">
            <a:avLst/>
          </a:prstGeom>
          <a:noFill/>
        </p:spPr>
        <p:txBody>
          <a:bodyPr wrap="square" rtlCol="0">
            <a:spAutoFit/>
          </a:bodyPr>
          <a:lstStyle/>
          <a:p>
            <a:r>
              <a:rPr lang="ja-JP" altLang="en-US" sz="1100" dirty="0">
                <a:latin typeface="+mn-ea"/>
              </a:rPr>
              <a:t>参考文献：</a:t>
            </a:r>
            <a:r>
              <a:rPr lang="en-US" altLang="ja-JP" sz="1100" dirty="0">
                <a:latin typeface="+mn-ea"/>
              </a:rPr>
              <a:t>L.G. Blok, M.L. </a:t>
            </a:r>
            <a:r>
              <a:rPr lang="en-US" altLang="ja-JP" sz="1100" dirty="0" err="1">
                <a:latin typeface="+mn-ea"/>
              </a:rPr>
              <a:t>Longana</a:t>
            </a:r>
            <a:r>
              <a:rPr lang="en-US" altLang="ja-JP" sz="1100" dirty="0">
                <a:latin typeface="+mn-ea"/>
              </a:rPr>
              <a:t>, H. Yu, B.K.S. Woods, An investigation into 3D printing of </a:t>
            </a:r>
            <a:r>
              <a:rPr lang="en-US" altLang="ja-JP" sz="1100" dirty="0" err="1">
                <a:latin typeface="+mn-ea"/>
              </a:rPr>
              <a:t>fibre</a:t>
            </a:r>
            <a:r>
              <a:rPr lang="en-US" altLang="ja-JP" sz="1100" dirty="0">
                <a:latin typeface="+mn-ea"/>
              </a:rPr>
              <a:t> reinforced </a:t>
            </a:r>
          </a:p>
          <a:p>
            <a:r>
              <a:rPr lang="ja-JP" altLang="en-US" sz="1100" dirty="0">
                <a:latin typeface="+mn-ea"/>
              </a:rPr>
              <a:t>　　　　　</a:t>
            </a:r>
            <a:r>
              <a:rPr lang="en-US" altLang="ja-JP" sz="1100" dirty="0">
                <a:latin typeface="+mn-ea"/>
              </a:rPr>
              <a:t>thermoplastic composites, Additive Manufacturing 22 (2018) 176-186</a:t>
            </a:r>
            <a:endParaRPr kumimoji="1" lang="ja-JP" altLang="en-US" sz="1100" dirty="0">
              <a:latin typeface="+mn-ea"/>
            </a:endParaRPr>
          </a:p>
        </p:txBody>
      </p:sp>
    </p:spTree>
    <p:extLst>
      <p:ext uri="{BB962C8B-B14F-4D97-AF65-F5344CB8AC3E}">
        <p14:creationId xmlns:p14="http://schemas.microsoft.com/office/powerpoint/2010/main" val="2307328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F2BBC4A4-B8A9-4AB6-A977-4960A062AC7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2050" name="Picture 2" descr="自動生成された代替テキスト: &#10;&#10;">
            <a:extLst>
              <a:ext uri="{FF2B5EF4-FFF2-40B4-BE49-F238E27FC236}">
                <a16:creationId xmlns:a16="http://schemas.microsoft.com/office/drawing/2014/main" id="{60CE952C-490D-43CD-934C-60C49DE4D1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21" b="4352"/>
          <a:stretch/>
        </p:blipFill>
        <p:spPr bwMode="auto">
          <a:xfrm>
            <a:off x="6350530" y="3338506"/>
            <a:ext cx="2275114" cy="296142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605D7E0-4114-4BEE-8DCC-D60D002C9E6C}"/>
              </a:ext>
            </a:extLst>
          </p:cNvPr>
          <p:cNvSpPr txBox="1"/>
          <p:nvPr/>
        </p:nvSpPr>
        <p:spPr>
          <a:xfrm>
            <a:off x="6350530" y="6299927"/>
            <a:ext cx="2064989" cy="261610"/>
          </a:xfrm>
          <a:prstGeom prst="rect">
            <a:avLst/>
          </a:prstGeom>
          <a:noFill/>
        </p:spPr>
        <p:txBody>
          <a:bodyPr wrap="none" rtlCol="0">
            <a:spAutoFit/>
          </a:bodyPr>
          <a:lstStyle/>
          <a:p>
            <a:r>
              <a:rPr lang="ja-JP" altLang="en-US" sz="1100" dirty="0">
                <a:latin typeface="+mn-ea"/>
                <a:cs typeface="Times New Roman" panose="02020603050405020304" pitchFamily="18" charset="0"/>
              </a:rPr>
              <a:t>引張試験機｜</a:t>
            </a:r>
            <a:r>
              <a:rPr lang="en-US" altLang="ja-JP" sz="1100" dirty="0">
                <a:latin typeface="+mn-ea"/>
                <a:cs typeface="Times New Roman" panose="02020603050405020304" pitchFamily="18" charset="0"/>
              </a:rPr>
              <a:t>SHIMAZU AG-X</a:t>
            </a:r>
            <a:endParaRPr kumimoji="1" lang="ja-JP" altLang="en-US" sz="1100" dirty="0"/>
          </a:p>
        </p:txBody>
      </p:sp>
      <p:sp>
        <p:nvSpPr>
          <p:cNvPr id="8" name="四角形: 角を丸くする 7">
            <a:extLst>
              <a:ext uri="{FF2B5EF4-FFF2-40B4-BE49-F238E27FC236}">
                <a16:creationId xmlns:a16="http://schemas.microsoft.com/office/drawing/2014/main" id="{6B6B1777-C894-456B-858B-215C2C86290A}"/>
              </a:ext>
            </a:extLst>
          </p:cNvPr>
          <p:cNvSpPr/>
          <p:nvPr/>
        </p:nvSpPr>
        <p:spPr>
          <a:xfrm>
            <a:off x="323098" y="3184801"/>
            <a:ext cx="5753851"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4" name="正方形/長方形 3">
            <a:extLst>
              <a:ext uri="{FF2B5EF4-FFF2-40B4-BE49-F238E27FC236}">
                <a16:creationId xmlns:a16="http://schemas.microsoft.com/office/drawing/2014/main" id="{2B276581-A6E7-4A28-A92E-44ADCD845C66}"/>
              </a:ext>
            </a:extLst>
          </p:cNvPr>
          <p:cNvSpPr/>
          <p:nvPr/>
        </p:nvSpPr>
        <p:spPr>
          <a:xfrm>
            <a:off x="428970" y="3255293"/>
            <a:ext cx="2236510" cy="338554"/>
          </a:xfrm>
          <a:prstGeom prst="rect">
            <a:avLst/>
          </a:prstGeom>
        </p:spPr>
        <p:txBody>
          <a:bodyPr wrap="none">
            <a:spAutoFit/>
          </a:bodyPr>
          <a:lstStyle/>
          <a:p>
            <a:r>
              <a:rPr kumimoji="1" lang="ja-JP" altLang="en-US" sz="1600" b="1" dirty="0">
                <a:solidFill>
                  <a:schemeClr val="bg1"/>
                </a:solidFill>
                <a:latin typeface="+mn-ea"/>
              </a:rPr>
              <a:t>引張試験機・試験条件</a:t>
            </a:r>
          </a:p>
        </p:txBody>
      </p:sp>
      <p:sp>
        <p:nvSpPr>
          <p:cNvPr id="11" name="四角形: 角を丸くする 10">
            <a:extLst>
              <a:ext uri="{FF2B5EF4-FFF2-40B4-BE49-F238E27FC236}">
                <a16:creationId xmlns:a16="http://schemas.microsoft.com/office/drawing/2014/main" id="{1B25757D-A355-429C-83BA-52E26D1DB6FC}"/>
              </a:ext>
            </a:extLst>
          </p:cNvPr>
          <p:cNvSpPr/>
          <p:nvPr/>
        </p:nvSpPr>
        <p:spPr>
          <a:xfrm>
            <a:off x="323098" y="4823235"/>
            <a:ext cx="5753850"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latin typeface="+mn-ea"/>
            </a:endParaRPr>
          </a:p>
        </p:txBody>
      </p:sp>
      <p:sp>
        <p:nvSpPr>
          <p:cNvPr id="12" name="正方形/長方形 11">
            <a:extLst>
              <a:ext uri="{FF2B5EF4-FFF2-40B4-BE49-F238E27FC236}">
                <a16:creationId xmlns:a16="http://schemas.microsoft.com/office/drawing/2014/main" id="{03FC42C8-7B3A-435B-9420-315E32AE6C06}"/>
              </a:ext>
            </a:extLst>
          </p:cNvPr>
          <p:cNvSpPr/>
          <p:nvPr/>
        </p:nvSpPr>
        <p:spPr>
          <a:xfrm>
            <a:off x="451560" y="4889827"/>
            <a:ext cx="1564190" cy="338554"/>
          </a:xfrm>
          <a:prstGeom prst="rect">
            <a:avLst/>
          </a:prstGeom>
        </p:spPr>
        <p:txBody>
          <a:bodyPr wrap="square">
            <a:spAutoFit/>
          </a:bodyPr>
          <a:lstStyle/>
          <a:p>
            <a:r>
              <a:rPr kumimoji="1" lang="ja-JP" altLang="en-US" sz="1600" b="1" dirty="0">
                <a:solidFill>
                  <a:schemeClr val="bg1"/>
                </a:solidFill>
                <a:latin typeface="+mn-ea"/>
              </a:rPr>
              <a:t>実験結果から</a:t>
            </a:r>
          </a:p>
        </p:txBody>
      </p:sp>
      <p:sp>
        <p:nvSpPr>
          <p:cNvPr id="17" name="タイトル 1">
            <a:extLst>
              <a:ext uri="{FF2B5EF4-FFF2-40B4-BE49-F238E27FC236}">
                <a16:creationId xmlns:a16="http://schemas.microsoft.com/office/drawing/2014/main" id="{CC03EAE5-4809-431D-82E7-830EF2B84CDC}"/>
              </a:ext>
            </a:extLst>
          </p:cNvPr>
          <p:cNvSpPr>
            <a:spLocks noGrp="1"/>
          </p:cNvSpPr>
          <p:nvPr>
            <p:ph type="title"/>
          </p:nvPr>
        </p:nvSpPr>
        <p:spPr>
          <a:xfrm>
            <a:off x="232272" y="-6921"/>
            <a:ext cx="7708530" cy="730876"/>
          </a:xfrm>
        </p:spPr>
        <p:txBody>
          <a:bodyPr>
            <a:noAutofit/>
          </a:bodyPr>
          <a:lstStyle/>
          <a:p>
            <a:r>
              <a:rPr lang="ja-JP" altLang="en-US" sz="2400" b="1" dirty="0">
                <a:solidFill>
                  <a:schemeClr val="bg1"/>
                </a:solidFill>
                <a:latin typeface="+mn-ea"/>
                <a:ea typeface="+mn-ea"/>
              </a:rPr>
              <a:t>試験条件</a:t>
            </a:r>
            <a:r>
              <a:rPr lang="ja-JP" altLang="en-US" sz="2400" dirty="0">
                <a:solidFill>
                  <a:schemeClr val="bg1"/>
                </a:solidFill>
                <a:latin typeface="+mn-ea"/>
                <a:ea typeface="+mn-ea"/>
              </a:rPr>
              <a:t>｜手動強化試験片</a:t>
            </a:r>
            <a:endParaRPr kumimoji="1" lang="ja-JP" altLang="en-US" sz="2800" dirty="0">
              <a:solidFill>
                <a:schemeClr val="bg1"/>
              </a:solidFill>
              <a:latin typeface="+mn-ea"/>
              <a:ea typeface="+mn-ea"/>
            </a:endParaRPr>
          </a:p>
        </p:txBody>
      </p:sp>
      <p:sp>
        <p:nvSpPr>
          <p:cNvPr id="5" name="テキスト ボックス 4">
            <a:extLst>
              <a:ext uri="{FF2B5EF4-FFF2-40B4-BE49-F238E27FC236}">
                <a16:creationId xmlns:a16="http://schemas.microsoft.com/office/drawing/2014/main" id="{88CF7440-5EFF-4744-B496-0C026DFB82EE}"/>
              </a:ext>
            </a:extLst>
          </p:cNvPr>
          <p:cNvSpPr txBox="1"/>
          <p:nvPr/>
        </p:nvSpPr>
        <p:spPr>
          <a:xfrm>
            <a:off x="369177" y="3706042"/>
            <a:ext cx="4638675" cy="86177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引張試験機：</a:t>
            </a:r>
            <a:r>
              <a:rPr kumimoji="1" lang="en-US" altLang="ja-JP" sz="1600" dirty="0">
                <a:latin typeface="+mn-ea"/>
              </a:rPr>
              <a:t>SHIMAZU AG-X</a:t>
            </a:r>
          </a:p>
          <a:p>
            <a:pPr marL="285750" indent="-285750">
              <a:buFont typeface="Wingdings" panose="05000000000000000000" pitchFamily="2" charset="2"/>
              <a:buChar char="Ø"/>
            </a:pPr>
            <a:r>
              <a:rPr kumimoji="1" lang="ja-JP" altLang="en-US" sz="1600" dirty="0">
                <a:latin typeface="+mn-ea"/>
              </a:rPr>
              <a:t>変位測定法：</a:t>
            </a:r>
            <a:r>
              <a:rPr kumimoji="1" lang="en-US" altLang="ja-JP" sz="1600" dirty="0">
                <a:latin typeface="+mn-ea"/>
              </a:rPr>
              <a:t>SHIMAZU </a:t>
            </a:r>
            <a:r>
              <a:rPr kumimoji="1" lang="en-US" altLang="ja-JP" sz="1600" dirty="0" err="1">
                <a:latin typeface="+mn-ea"/>
              </a:rPr>
              <a:t>TRView</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試験速度：</a:t>
            </a:r>
            <a:r>
              <a:rPr kumimoji="1" lang="en-US" altLang="ja-JP" sz="1600" dirty="0">
                <a:latin typeface="+mn-ea"/>
              </a:rPr>
              <a:t>1 mm/min</a:t>
            </a:r>
            <a:endParaRPr kumimoji="1" lang="ja-JP" altLang="en-US" sz="1600" dirty="0">
              <a:latin typeface="+mn-ea"/>
            </a:endParaRPr>
          </a:p>
        </p:txBody>
      </p:sp>
      <p:sp>
        <p:nvSpPr>
          <p:cNvPr id="6" name="テキスト ボックス 5">
            <a:extLst>
              <a:ext uri="{FF2B5EF4-FFF2-40B4-BE49-F238E27FC236}">
                <a16:creationId xmlns:a16="http://schemas.microsoft.com/office/drawing/2014/main" id="{43B7D3BB-2B9A-4EA1-9FE0-E2AD50D70652}"/>
              </a:ext>
            </a:extLst>
          </p:cNvPr>
          <p:cNvSpPr txBox="1"/>
          <p:nvPr/>
        </p:nvSpPr>
        <p:spPr>
          <a:xfrm>
            <a:off x="369176" y="1449090"/>
            <a:ext cx="6009422" cy="135421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3D</a:t>
            </a:r>
            <a:r>
              <a:rPr kumimoji="1" lang="ja-JP" altLang="en-US" sz="1600" dirty="0">
                <a:latin typeface="+mn-ea"/>
              </a:rPr>
              <a:t>プリンター：</a:t>
            </a:r>
            <a:r>
              <a:rPr kumimoji="1" lang="en-US" altLang="ja-JP" sz="1600" dirty="0">
                <a:latin typeface="+mn-ea"/>
              </a:rPr>
              <a:t>Creator Pro</a:t>
            </a:r>
            <a:r>
              <a:rPr kumimoji="1" lang="ja-JP" altLang="en-US" sz="1600" dirty="0">
                <a:latin typeface="+mn-ea"/>
              </a:rPr>
              <a:t> ，</a:t>
            </a:r>
            <a:r>
              <a:rPr kumimoji="1" lang="en-US" altLang="ja-JP" sz="1600" dirty="0" err="1">
                <a:latin typeface="+mn-ea"/>
              </a:rPr>
              <a:t>Flashforge</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充填率：</a:t>
            </a:r>
            <a:r>
              <a:rPr kumimoji="1" lang="en-US" altLang="ja-JP" sz="1600" dirty="0">
                <a:latin typeface="+mn-ea"/>
              </a:rPr>
              <a:t>100%</a:t>
            </a:r>
          </a:p>
          <a:p>
            <a:pPr marL="285750" indent="-285750">
              <a:buFont typeface="Wingdings" panose="05000000000000000000" pitchFamily="2" charset="2"/>
              <a:buChar char="Ø"/>
            </a:pPr>
            <a:r>
              <a:rPr kumimoji="1" lang="ja-JP" altLang="en-US" sz="1600" dirty="0">
                <a:latin typeface="+mn-ea"/>
              </a:rPr>
              <a:t>樹脂フィラメント：</a:t>
            </a:r>
            <a:r>
              <a:rPr kumimoji="1" lang="en-US" altLang="ja-JP" sz="1600" dirty="0">
                <a:latin typeface="+mn-ea"/>
              </a:rPr>
              <a:t>PLA-F14</a:t>
            </a:r>
            <a:r>
              <a:rPr kumimoji="1" lang="ja-JP" altLang="en-US" sz="1600" dirty="0">
                <a:latin typeface="+mn-ea"/>
              </a:rPr>
              <a:t>，</a:t>
            </a:r>
            <a:r>
              <a:rPr kumimoji="1" lang="en-US" altLang="ja-JP" sz="1600" dirty="0" err="1">
                <a:latin typeface="+mn-ea"/>
              </a:rPr>
              <a:t>Flashforge</a:t>
            </a:r>
            <a:r>
              <a:rPr kumimoji="1" lang="en-US" altLang="ja-JP" sz="1600" dirty="0">
                <a:latin typeface="+mn-ea"/>
              </a:rPr>
              <a:t> </a:t>
            </a:r>
          </a:p>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フィラメント：</a:t>
            </a:r>
            <a:r>
              <a:rPr kumimoji="1" lang="en-US" altLang="ja-JP" sz="1600" dirty="0" err="1">
                <a:latin typeface="+mn-ea"/>
              </a:rPr>
              <a:t>Markforged</a:t>
            </a:r>
            <a:r>
              <a:rPr kumimoji="1" lang="en-US" altLang="ja-JP" sz="1600" dirty="0">
                <a:latin typeface="+mn-ea"/>
              </a:rPr>
              <a:t> (1K, </a:t>
            </a:r>
            <a:r>
              <a:rPr kumimoji="1" lang="ja-JP" altLang="en-US" sz="1600" dirty="0">
                <a:latin typeface="+mn-ea"/>
              </a:rPr>
              <a:t>外径</a:t>
            </a:r>
            <a:r>
              <a:rPr kumimoji="1" lang="en-US" altLang="ja-JP" sz="1600" dirty="0">
                <a:latin typeface="+mn-ea"/>
              </a:rPr>
              <a:t>0.37mm)</a:t>
            </a:r>
          </a:p>
          <a:p>
            <a:pPr marL="285750" indent="-285750">
              <a:buFont typeface="Wingdings" panose="05000000000000000000" pitchFamily="2" charset="2"/>
              <a:buChar char="Ø"/>
            </a:pPr>
            <a:r>
              <a:rPr kumimoji="1" lang="ja-JP" altLang="en-US" sz="1600" dirty="0">
                <a:latin typeface="+mn-ea"/>
              </a:rPr>
              <a:t>エポキシ樹脂：エポ低粘度，</a:t>
            </a:r>
            <a:r>
              <a:rPr kumimoji="1" lang="en-US" altLang="ja-JP" sz="1600" dirty="0">
                <a:latin typeface="+mn-ea"/>
              </a:rPr>
              <a:t>1571</a:t>
            </a:r>
            <a:r>
              <a:rPr kumimoji="1" lang="ja-JP" altLang="en-US" sz="1600" dirty="0">
                <a:latin typeface="+mn-ea"/>
              </a:rPr>
              <a:t>，</a:t>
            </a:r>
            <a:r>
              <a:rPr kumimoji="1" lang="en-US" altLang="ja-JP" sz="1600" dirty="0">
                <a:latin typeface="+mn-ea"/>
              </a:rPr>
              <a:t>HERZOG</a:t>
            </a:r>
            <a:endParaRPr kumimoji="1" lang="ja-JP" altLang="en-US" sz="1600" dirty="0">
              <a:latin typeface="+mn-ea"/>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D4B51E-D846-4B02-B0CB-12059FC174B5}"/>
                  </a:ext>
                </a:extLst>
              </p:cNvPr>
              <p:cNvSpPr txBox="1"/>
              <p:nvPr/>
            </p:nvSpPr>
            <p:spPr>
              <a:xfrm>
                <a:off x="320965" y="5344476"/>
                <a:ext cx="5470234" cy="109696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引張強さを算出</a:t>
                </a:r>
              </a:p>
              <a:p>
                <a:pPr marL="285750" indent="-285750">
                  <a:buFont typeface="Wingdings" panose="05000000000000000000" pitchFamily="2" charset="2"/>
                  <a:buChar char="Ø"/>
                </a:pPr>
                <a14:m>
                  <m:oMath xmlns:m="http://schemas.openxmlformats.org/officeDocument/2006/math">
                    <m:sSub>
                      <m:sSubPr>
                        <m:ctrlPr>
                          <a:rPr lang="en-US" altLang="ja-JP" sz="1600" i="1" smtClean="0">
                            <a:latin typeface="Cambria Math" panose="02040503050406030204" pitchFamily="18" charset="0"/>
                            <a:ea typeface="游ゴシック" panose="020B0400000000000000" pitchFamily="50" charset="-128"/>
                          </a:rPr>
                        </m:ctrlPr>
                      </m:sSubPr>
                      <m:e>
                        <m:r>
                          <a:rPr lang="en-US" altLang="ja-JP" sz="1600" i="1">
                            <a:latin typeface="Cambria Math" panose="02040503050406030204" pitchFamily="18" charset="0"/>
                            <a:ea typeface="游ゴシック" panose="020B0400000000000000" pitchFamily="50" charset="-128"/>
                          </a:rPr>
                          <m:t>𝑉</m:t>
                        </m:r>
                      </m:e>
                      <m:sub>
                        <m:r>
                          <a:rPr lang="en-US" altLang="ja-JP" sz="1600" i="1">
                            <a:latin typeface="Cambria Math" panose="02040503050406030204" pitchFamily="18" charset="0"/>
                            <a:ea typeface="游ゴシック" panose="020B0400000000000000" pitchFamily="50" charset="-128"/>
                          </a:rPr>
                          <m:t>𝑓</m:t>
                        </m:r>
                      </m:sub>
                    </m:sSub>
                    <m:r>
                      <a:rPr lang="en-US" altLang="ja-JP" sz="1600" i="1">
                        <a:latin typeface="Cambria Math" panose="02040503050406030204" pitchFamily="18" charset="0"/>
                        <a:ea typeface="游ゴシック" panose="020B0400000000000000" pitchFamily="50" charset="-128"/>
                      </a:rPr>
                      <m:t> </m:t>
                    </m:r>
                  </m:oMath>
                </a14:m>
                <a:r>
                  <a:rPr kumimoji="1" lang="ja-JP" altLang="en-US" sz="1600" dirty="0">
                    <a:latin typeface="+mn-ea"/>
                  </a:rPr>
                  <a:t>に対する，引張強さの向上をグラフ化</a:t>
                </a:r>
              </a:p>
              <a:p>
                <a:pPr marL="285750" indent="-285750">
                  <a:buFont typeface="Wingdings" panose="05000000000000000000" pitchFamily="2" charset="2"/>
                  <a:buChar char="Ø"/>
                </a:pPr>
                <a:r>
                  <a:rPr kumimoji="1" lang="ja-JP" altLang="en-US" sz="1600" dirty="0">
                    <a:latin typeface="+mn-ea"/>
                  </a:rPr>
                  <a:t>穴無試験片と手動強化試験片の引張強さを比較</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複合則による理論値との比較</a:t>
                </a:r>
              </a:p>
            </p:txBody>
          </p:sp>
        </mc:Choice>
        <mc:Fallback xmlns="">
          <p:sp>
            <p:nvSpPr>
              <p:cNvPr id="9" name="テキスト ボックス 8">
                <a:extLst>
                  <a:ext uri="{FF2B5EF4-FFF2-40B4-BE49-F238E27FC236}">
                    <a16:creationId xmlns:a16="http://schemas.microsoft.com/office/drawing/2014/main" id="{58D4B51E-D846-4B02-B0CB-12059FC174B5}"/>
                  </a:ext>
                </a:extLst>
              </p:cNvPr>
              <p:cNvSpPr txBox="1">
                <a:spLocks noRot="1" noChangeAspect="1" noMove="1" noResize="1" noEditPoints="1" noAdjustHandles="1" noChangeArrowheads="1" noChangeShapeType="1" noTextEdit="1"/>
              </p:cNvSpPr>
              <p:nvPr/>
            </p:nvSpPr>
            <p:spPr>
              <a:xfrm>
                <a:off x="320965" y="5344476"/>
                <a:ext cx="5470234" cy="1096967"/>
              </a:xfrm>
              <a:prstGeom prst="rect">
                <a:avLst/>
              </a:prstGeom>
              <a:blipFill>
                <a:blip r:embed="rId4"/>
                <a:stretch>
                  <a:fillRect l="-446" t="-1667" b="-6111"/>
                </a:stretch>
              </a:blipFill>
            </p:spPr>
            <p:txBody>
              <a:bodyPr/>
              <a:lstStyle/>
              <a:p>
                <a:r>
                  <a:rPr lang="ja-JP" altLang="en-US">
                    <a:noFill/>
                  </a:rPr>
                  <a:t> </a:t>
                </a:r>
              </a:p>
            </p:txBody>
          </p:sp>
        </mc:Fallback>
      </mc:AlternateContent>
      <p:sp>
        <p:nvSpPr>
          <p:cNvPr id="10" name="四角形: 角を丸くする 9">
            <a:extLst>
              <a:ext uri="{FF2B5EF4-FFF2-40B4-BE49-F238E27FC236}">
                <a16:creationId xmlns:a16="http://schemas.microsoft.com/office/drawing/2014/main" id="{B2C3CBFB-FB59-444A-9EF1-82D71C2B603F}"/>
              </a:ext>
            </a:extLst>
          </p:cNvPr>
          <p:cNvSpPr/>
          <p:nvPr/>
        </p:nvSpPr>
        <p:spPr>
          <a:xfrm>
            <a:off x="323098" y="945278"/>
            <a:ext cx="5753852"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0" name="正方形/長方形 19">
            <a:extLst>
              <a:ext uri="{FF2B5EF4-FFF2-40B4-BE49-F238E27FC236}">
                <a16:creationId xmlns:a16="http://schemas.microsoft.com/office/drawing/2014/main" id="{7B6014AA-8E54-4BCB-8CFE-B84CEDC5D9F2}"/>
              </a:ext>
            </a:extLst>
          </p:cNvPr>
          <p:cNvSpPr/>
          <p:nvPr/>
        </p:nvSpPr>
        <p:spPr>
          <a:xfrm>
            <a:off x="428970" y="1007819"/>
            <a:ext cx="1415772" cy="338554"/>
          </a:xfrm>
          <a:prstGeom prst="rect">
            <a:avLst/>
          </a:prstGeom>
        </p:spPr>
        <p:txBody>
          <a:bodyPr wrap="none">
            <a:spAutoFit/>
          </a:bodyPr>
          <a:lstStyle/>
          <a:p>
            <a:r>
              <a:rPr kumimoji="1" lang="ja-JP" altLang="en-US" sz="1600" b="1" dirty="0">
                <a:solidFill>
                  <a:schemeClr val="bg1"/>
                </a:solidFill>
                <a:latin typeface="+mn-ea"/>
              </a:rPr>
              <a:t>プリント条件</a:t>
            </a:r>
          </a:p>
        </p:txBody>
      </p:sp>
      <p:pic>
        <p:nvPicPr>
          <p:cNvPr id="13" name="図 12">
            <a:extLst>
              <a:ext uri="{FF2B5EF4-FFF2-40B4-BE49-F238E27FC236}">
                <a16:creationId xmlns:a16="http://schemas.microsoft.com/office/drawing/2014/main" id="{212904EC-1CAB-4712-BCD9-20F3A7147B89}"/>
              </a:ext>
            </a:extLst>
          </p:cNvPr>
          <p:cNvPicPr>
            <a:picLocks noChangeAspect="1"/>
          </p:cNvPicPr>
          <p:nvPr/>
        </p:nvPicPr>
        <p:blipFill rotWithShape="1">
          <a:blip r:embed="rId5">
            <a:extLst>
              <a:ext uri="{28A0092B-C50C-407E-A947-70E740481C1C}">
                <a14:useLocalDpi xmlns:a14="http://schemas.microsoft.com/office/drawing/2010/main" val="0"/>
              </a:ext>
            </a:extLst>
          </a:blip>
          <a:srcRect l="20676" t="14057" r="21829" b="12888"/>
          <a:stretch/>
        </p:blipFill>
        <p:spPr>
          <a:xfrm>
            <a:off x="6622903" y="1283158"/>
            <a:ext cx="1690160" cy="1610680"/>
          </a:xfrm>
          <a:prstGeom prst="rect">
            <a:avLst/>
          </a:prstGeom>
        </p:spPr>
      </p:pic>
      <p:sp>
        <p:nvSpPr>
          <p:cNvPr id="14" name="テキスト ボックス 13">
            <a:extLst>
              <a:ext uri="{FF2B5EF4-FFF2-40B4-BE49-F238E27FC236}">
                <a16:creationId xmlns:a16="http://schemas.microsoft.com/office/drawing/2014/main" id="{29BB494E-392F-4895-BAC4-A6677E16E71F}"/>
              </a:ext>
            </a:extLst>
          </p:cNvPr>
          <p:cNvSpPr txBox="1"/>
          <p:nvPr/>
        </p:nvSpPr>
        <p:spPr>
          <a:xfrm>
            <a:off x="6713609" y="2873740"/>
            <a:ext cx="1399742" cy="261610"/>
          </a:xfrm>
          <a:prstGeom prst="rect">
            <a:avLst/>
          </a:prstGeom>
          <a:noFill/>
        </p:spPr>
        <p:txBody>
          <a:bodyPr wrap="none" rtlCol="0">
            <a:spAutoFit/>
          </a:bodyPr>
          <a:lstStyle/>
          <a:p>
            <a:r>
              <a:rPr lang="en-US" altLang="ja-JP" sz="1100" dirty="0">
                <a:latin typeface="+mn-ea"/>
                <a:cs typeface="Times New Roman" panose="02020603050405020304" pitchFamily="18" charset="0"/>
              </a:rPr>
              <a:t>CFRP</a:t>
            </a:r>
            <a:r>
              <a:rPr lang="ja-JP" altLang="en-US" sz="1100" dirty="0">
                <a:latin typeface="+mn-ea"/>
                <a:cs typeface="Times New Roman" panose="02020603050405020304" pitchFamily="18" charset="0"/>
              </a:rPr>
              <a:t>フィラメント</a:t>
            </a:r>
            <a:endParaRPr kumimoji="1" lang="ja-JP" altLang="en-US" sz="1100" dirty="0"/>
          </a:p>
        </p:txBody>
      </p:sp>
    </p:spTree>
    <p:extLst>
      <p:ext uri="{BB962C8B-B14F-4D97-AF65-F5344CB8AC3E}">
        <p14:creationId xmlns:p14="http://schemas.microsoft.com/office/powerpoint/2010/main" val="2568293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CE796090-E842-4F1A-9A18-4F4E15F0903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 name="タイトル 1"/>
          <p:cNvSpPr>
            <a:spLocks noGrp="1"/>
          </p:cNvSpPr>
          <p:nvPr>
            <p:ph type="title"/>
          </p:nvPr>
        </p:nvSpPr>
        <p:spPr>
          <a:xfrm>
            <a:off x="253351" y="-7951"/>
            <a:ext cx="7918839" cy="717997"/>
          </a:xfrm>
        </p:spPr>
        <p:txBody>
          <a:bodyPr>
            <a:normAutofit/>
          </a:bodyPr>
          <a:lstStyle/>
          <a:p>
            <a:r>
              <a:rPr lang="ja-JP" altLang="en-US" sz="2400" b="1" dirty="0">
                <a:solidFill>
                  <a:schemeClr val="bg1"/>
                </a:solidFill>
                <a:latin typeface="+mn-ea"/>
                <a:ea typeface="+mn-ea"/>
              </a:rPr>
              <a:t>強度評価｜</a:t>
            </a:r>
            <a:r>
              <a:rPr kumimoji="1" lang="ja-JP" altLang="en-US" sz="2400" b="1" dirty="0">
                <a:solidFill>
                  <a:schemeClr val="bg1"/>
                </a:solidFill>
                <a:latin typeface="+mn-ea"/>
                <a:ea typeface="+mn-ea"/>
              </a:rPr>
              <a:t>実験結果</a:t>
            </a:r>
            <a:endParaRPr kumimoji="1" lang="ja-JP" altLang="en-US" sz="2400" dirty="0">
              <a:solidFill>
                <a:schemeClr val="bg1"/>
              </a:solidFill>
              <a:latin typeface="+mn-ea"/>
              <a:ea typeface="+mn-ea"/>
            </a:endParaRPr>
          </a:p>
        </p:txBody>
      </p:sp>
      <p:pic>
        <p:nvPicPr>
          <p:cNvPr id="8" name="図 7">
            <a:extLst>
              <a:ext uri="{FF2B5EF4-FFF2-40B4-BE49-F238E27FC236}">
                <a16:creationId xmlns:a16="http://schemas.microsoft.com/office/drawing/2014/main" id="{85347ACB-1173-47FE-AC06-FA452F97A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43" y="1980296"/>
            <a:ext cx="3943162" cy="2839077"/>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019CE77-5119-4EB3-B929-0C90B7BE4959}"/>
                  </a:ext>
                </a:extLst>
              </p:cNvPr>
              <p:cNvSpPr txBox="1"/>
              <p:nvPr/>
            </p:nvSpPr>
            <p:spPr>
              <a:xfrm>
                <a:off x="350466" y="5114690"/>
                <a:ext cx="4097505" cy="118930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応力の最大値から引張強さを算出．</a:t>
                </a:r>
                <a:endParaRPr lang="en-US" altLang="ja-JP" sz="1600" i="1" dirty="0">
                  <a:solidFill>
                    <a:schemeClr val="tx1"/>
                  </a:solidFill>
                  <a:latin typeface="Cambria Math" panose="02040503050406030204" pitchFamily="18" charset="0"/>
                </a:endParaRPr>
              </a:p>
              <a:p>
                <a:endParaRPr lang="en-US" altLang="ja-JP" sz="600" i="1" dirty="0">
                  <a:solidFill>
                    <a:schemeClr val="tx1"/>
                  </a:solidFill>
                  <a:latin typeface="Cambria Math" panose="02040503050406030204" pitchFamily="18" charset="0"/>
                </a:endParaRPr>
              </a:p>
              <a:p>
                <a:pPr marL="285750" indent="-285750">
                  <a:buFont typeface="Wingdings" panose="05000000000000000000" pitchFamily="2" charset="2"/>
                  <a:buChar char="Ø"/>
                </a:pPr>
                <a14:m>
                  <m:oMath xmlns:m="http://schemas.openxmlformats.org/officeDocument/2006/math">
                    <m:sSub>
                      <m:sSubPr>
                        <m:ctrlPr>
                          <a:rPr lang="en-US" altLang="ja-JP" sz="1600" i="1" smtClean="0">
                            <a:solidFill>
                              <a:schemeClr val="tx1"/>
                            </a:solidFill>
                            <a:latin typeface="Cambria Math" panose="02040503050406030204" pitchFamily="18" charset="0"/>
                          </a:rPr>
                        </m:ctrlPr>
                      </m:sSubPr>
                      <m:e>
                        <m:r>
                          <a:rPr lang="en-US" altLang="ja-JP" sz="1600" i="1">
                            <a:solidFill>
                              <a:schemeClr val="tx1"/>
                            </a:solidFill>
                            <a:latin typeface="Cambria Math" panose="02040503050406030204" pitchFamily="18" charset="0"/>
                          </a:rPr>
                          <m:t>𝑉</m:t>
                        </m:r>
                      </m:e>
                      <m:sub>
                        <m:r>
                          <a:rPr lang="en-US" altLang="ja-JP" sz="1600" i="1">
                            <a:solidFill>
                              <a:schemeClr val="tx1"/>
                            </a:solidFill>
                            <a:latin typeface="Cambria Math" panose="02040503050406030204" pitchFamily="18" charset="0"/>
                          </a:rPr>
                          <m:t>𝑓</m:t>
                        </m:r>
                      </m:sub>
                    </m:sSub>
                    <m:r>
                      <a:rPr lang="en-US" altLang="ja-JP" sz="1600" i="1">
                        <a:solidFill>
                          <a:schemeClr val="tx1"/>
                        </a:solidFill>
                        <a:latin typeface="Cambria Math" panose="02040503050406030204" pitchFamily="18" charset="0"/>
                      </a:rPr>
                      <m:t> </m:t>
                    </m:r>
                  </m:oMath>
                </a14:m>
                <a:r>
                  <a:rPr kumimoji="1" lang="en-US" altLang="ja-JP" sz="1600" dirty="0">
                    <a:latin typeface="+mn-ea"/>
                  </a:rPr>
                  <a:t>=11%</a:t>
                </a:r>
                <a:r>
                  <a:rPr kumimoji="1" lang="ja-JP" altLang="en-US" sz="1600" dirty="0">
                    <a:latin typeface="+mn-ea"/>
                  </a:rPr>
                  <a:t>のとき，エポキシ樹脂と</a:t>
                </a:r>
                <a:r>
                  <a:rPr kumimoji="1" lang="en-US" altLang="ja-JP" sz="1600" dirty="0">
                    <a:latin typeface="+mn-ea"/>
                  </a:rPr>
                  <a:t>PLA</a:t>
                </a:r>
                <a:r>
                  <a:rPr kumimoji="1" lang="ja-JP" altLang="en-US" sz="1600" dirty="0">
                    <a:latin typeface="+mn-ea"/>
                  </a:rPr>
                  <a:t>部分で剥離が起き，</a:t>
                </a:r>
                <a:r>
                  <a:rPr kumimoji="1" lang="en-US" altLang="ja-JP" sz="1600" dirty="0">
                    <a:latin typeface="+mn-ea"/>
                  </a:rPr>
                  <a:t>CFRP</a:t>
                </a:r>
                <a:r>
                  <a:rPr kumimoji="1" lang="ja-JP" altLang="en-US" sz="1600" dirty="0">
                    <a:latin typeface="+mn-ea"/>
                  </a:rPr>
                  <a:t>部分が破断するに至らなかった．</a:t>
                </a:r>
                <a:endParaRPr kumimoji="1" lang="en-US" altLang="ja-JP" sz="1600" dirty="0">
                  <a:latin typeface="+mn-ea"/>
                </a:endParaRPr>
              </a:p>
            </p:txBody>
          </p:sp>
        </mc:Choice>
        <mc:Fallback xmlns="">
          <p:sp>
            <p:nvSpPr>
              <p:cNvPr id="9" name="テキスト ボックス 8">
                <a:extLst>
                  <a:ext uri="{FF2B5EF4-FFF2-40B4-BE49-F238E27FC236}">
                    <a16:creationId xmlns:a16="http://schemas.microsoft.com/office/drawing/2014/main" id="{2019CE77-5119-4EB3-B929-0C90B7BE4959}"/>
                  </a:ext>
                </a:extLst>
              </p:cNvPr>
              <p:cNvSpPr txBox="1">
                <a:spLocks noRot="1" noChangeAspect="1" noMove="1" noResize="1" noEditPoints="1" noAdjustHandles="1" noChangeArrowheads="1" noChangeShapeType="1" noTextEdit="1"/>
              </p:cNvSpPr>
              <p:nvPr/>
            </p:nvSpPr>
            <p:spPr>
              <a:xfrm>
                <a:off x="350466" y="5114690"/>
                <a:ext cx="4097505" cy="1189300"/>
              </a:xfrm>
              <a:prstGeom prst="rect">
                <a:avLst/>
              </a:prstGeom>
              <a:blipFill>
                <a:blip r:embed="rId4"/>
                <a:stretch>
                  <a:fillRect l="-594" t="-1538" b="-5641"/>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C14621F-F103-46C9-9FD6-67C9B25A37D5}"/>
              </a:ext>
            </a:extLst>
          </p:cNvPr>
          <p:cNvSpPr txBox="1"/>
          <p:nvPr/>
        </p:nvSpPr>
        <p:spPr>
          <a:xfrm>
            <a:off x="4764042" y="5114690"/>
            <a:ext cx="4097505"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まで破断しているが，破断部分がむき出しになっている．破断時に</a:t>
            </a:r>
            <a:r>
              <a:rPr kumimoji="1" lang="en-US" altLang="ja-JP" sz="1600" dirty="0">
                <a:latin typeface="+mn-ea"/>
              </a:rPr>
              <a:t>CFRP</a:t>
            </a:r>
            <a:r>
              <a:rPr kumimoji="1" lang="ja-JP" altLang="en-US" sz="1600" dirty="0">
                <a:latin typeface="+mn-ea"/>
              </a:rPr>
              <a:t>とエポキシ樹脂間で剥離が起きたもので，強度に影響は少ないと考えられる．</a:t>
            </a:r>
            <a:endParaRPr kumimoji="1" lang="en-US" altLang="ja-JP" sz="1600" dirty="0">
              <a:latin typeface="+mn-ea"/>
            </a:endParaRPr>
          </a:p>
        </p:txBody>
      </p:sp>
      <p:grpSp>
        <p:nvGrpSpPr>
          <p:cNvPr id="12" name="グループ化 11">
            <a:extLst>
              <a:ext uri="{FF2B5EF4-FFF2-40B4-BE49-F238E27FC236}">
                <a16:creationId xmlns:a16="http://schemas.microsoft.com/office/drawing/2014/main" id="{13C3227F-8942-4E73-9D21-18A6976621CB}"/>
              </a:ext>
            </a:extLst>
          </p:cNvPr>
          <p:cNvGrpSpPr/>
          <p:nvPr/>
        </p:nvGrpSpPr>
        <p:grpSpPr>
          <a:xfrm>
            <a:off x="4764042" y="1258743"/>
            <a:ext cx="4097505" cy="435761"/>
            <a:chOff x="360060" y="3075275"/>
            <a:chExt cx="4499884" cy="435761"/>
          </a:xfrm>
        </p:grpSpPr>
        <p:sp>
          <p:nvSpPr>
            <p:cNvPr id="13" name="四角形: 角を丸くする 12">
              <a:extLst>
                <a:ext uri="{FF2B5EF4-FFF2-40B4-BE49-F238E27FC236}">
                  <a16:creationId xmlns:a16="http://schemas.microsoft.com/office/drawing/2014/main" id="{152A0F28-8947-4E3F-A5FE-FDADCEF0A586}"/>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4" name="テキスト ボックス 13">
              <a:extLst>
                <a:ext uri="{FF2B5EF4-FFF2-40B4-BE49-F238E27FC236}">
                  <a16:creationId xmlns:a16="http://schemas.microsoft.com/office/drawing/2014/main" id="{ABC8B2AB-918C-4CA8-8F92-4D55999B3158}"/>
                </a:ext>
              </a:extLst>
            </p:cNvPr>
            <p:cNvSpPr txBox="1"/>
            <p:nvPr/>
          </p:nvSpPr>
          <p:spPr>
            <a:xfrm flipH="1">
              <a:off x="426094" y="3137779"/>
              <a:ext cx="3393657" cy="338554"/>
            </a:xfrm>
            <a:prstGeom prst="rect">
              <a:avLst/>
            </a:prstGeom>
            <a:noFill/>
          </p:spPr>
          <p:txBody>
            <a:bodyPr wrap="square" rtlCol="0">
              <a:spAutoFit/>
            </a:bodyPr>
            <a:lstStyle/>
            <a:p>
              <a:r>
                <a:rPr kumimoji="1" lang="ja-JP" altLang="en-US" sz="1600" b="1" dirty="0">
                  <a:solidFill>
                    <a:schemeClr val="bg1"/>
                  </a:solidFill>
                </a:rPr>
                <a:t>破断した試験片写真</a:t>
              </a:r>
            </a:p>
          </p:txBody>
        </p:sp>
      </p:grpSp>
      <p:grpSp>
        <p:nvGrpSpPr>
          <p:cNvPr id="15" name="グループ化 14">
            <a:extLst>
              <a:ext uri="{FF2B5EF4-FFF2-40B4-BE49-F238E27FC236}">
                <a16:creationId xmlns:a16="http://schemas.microsoft.com/office/drawing/2014/main" id="{F01B30B3-5BC9-4758-A09C-0C5FC3A9659D}"/>
              </a:ext>
            </a:extLst>
          </p:cNvPr>
          <p:cNvGrpSpPr/>
          <p:nvPr/>
        </p:nvGrpSpPr>
        <p:grpSpPr>
          <a:xfrm>
            <a:off x="350467" y="1258744"/>
            <a:ext cx="4097505" cy="435761"/>
            <a:chOff x="360060" y="3075275"/>
            <a:chExt cx="4499884" cy="435761"/>
          </a:xfrm>
        </p:grpSpPr>
        <p:sp>
          <p:nvSpPr>
            <p:cNvPr id="16" name="四角形: 角を丸くする 15">
              <a:extLst>
                <a:ext uri="{FF2B5EF4-FFF2-40B4-BE49-F238E27FC236}">
                  <a16:creationId xmlns:a16="http://schemas.microsoft.com/office/drawing/2014/main" id="{62C8F706-CA9E-41F6-881D-F720C7C3CBC7}"/>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7" name="テキスト ボックス 16">
              <a:extLst>
                <a:ext uri="{FF2B5EF4-FFF2-40B4-BE49-F238E27FC236}">
                  <a16:creationId xmlns:a16="http://schemas.microsoft.com/office/drawing/2014/main" id="{95647D90-3926-4E4E-ACE3-5C97CCEA7C25}"/>
                </a:ext>
              </a:extLst>
            </p:cNvPr>
            <p:cNvSpPr txBox="1"/>
            <p:nvPr/>
          </p:nvSpPr>
          <p:spPr>
            <a:xfrm flipH="1">
              <a:off x="426092" y="3137778"/>
              <a:ext cx="4330384" cy="338554"/>
            </a:xfrm>
            <a:prstGeom prst="rect">
              <a:avLst/>
            </a:prstGeom>
            <a:noFill/>
          </p:spPr>
          <p:txBody>
            <a:bodyPr wrap="square" rtlCol="0">
              <a:spAutoFit/>
            </a:bodyPr>
            <a:lstStyle/>
            <a:p>
              <a:r>
                <a:rPr kumimoji="1" lang="ja-JP" altLang="en-US" sz="1600" b="1" dirty="0">
                  <a:solidFill>
                    <a:schemeClr val="bg1"/>
                  </a:solidFill>
                </a:rPr>
                <a:t>手動強化試験片の応力－ひずみ線図</a:t>
              </a:r>
            </a:p>
          </p:txBody>
        </p:sp>
      </p:grpSp>
      <p:pic>
        <p:nvPicPr>
          <p:cNvPr id="19" name="図 18">
            <a:extLst>
              <a:ext uri="{FF2B5EF4-FFF2-40B4-BE49-F238E27FC236}">
                <a16:creationId xmlns:a16="http://schemas.microsoft.com/office/drawing/2014/main" id="{15026F75-E419-455E-AE82-58C76CD48945}"/>
              </a:ext>
            </a:extLst>
          </p:cNvPr>
          <p:cNvPicPr/>
          <p:nvPr/>
        </p:nvPicPr>
        <p:blipFill>
          <a:blip r:embed="rId5">
            <a:extLst>
              <a:ext uri="{28A0092B-C50C-407E-A947-70E740481C1C}">
                <a14:useLocalDpi xmlns:a14="http://schemas.microsoft.com/office/drawing/2010/main" val="0"/>
              </a:ext>
            </a:extLst>
          </a:blip>
          <a:stretch>
            <a:fillRect/>
          </a:stretch>
        </p:blipFill>
        <p:spPr>
          <a:xfrm>
            <a:off x="5757310" y="2060321"/>
            <a:ext cx="1924368" cy="2407031"/>
          </a:xfrm>
          <a:prstGeom prst="rect">
            <a:avLst/>
          </a:prstGeom>
        </p:spPr>
      </p:pic>
    </p:spTree>
    <p:extLst>
      <p:ext uri="{BB962C8B-B14F-4D97-AF65-F5344CB8AC3E}">
        <p14:creationId xmlns:p14="http://schemas.microsoft.com/office/powerpoint/2010/main" val="1610582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64BC4D8-36E1-4C0D-9734-95F2C9A5E52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4FFCBA0-581D-42B7-9AA9-9F71A4E4B0A3}"/>
                  </a:ext>
                </a:extLst>
              </p:cNvPr>
              <p:cNvSpPr txBox="1"/>
              <p:nvPr/>
            </p:nvSpPr>
            <p:spPr>
              <a:xfrm>
                <a:off x="949235" y="5697326"/>
                <a:ext cx="8194765" cy="62427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sSub>
                      <m:sSubPr>
                        <m:ctrlPr>
                          <a:rPr lang="en-US" altLang="ja-JP" sz="1600" i="1" smtClean="0">
                            <a:solidFill>
                              <a:schemeClr val="tx1"/>
                            </a:solidFill>
                            <a:latin typeface="Cambria Math" panose="02040503050406030204" pitchFamily="18" charset="0"/>
                          </a:rPr>
                        </m:ctrlPr>
                      </m:sSubPr>
                      <m:e>
                        <m:r>
                          <a:rPr lang="en-US" altLang="ja-JP" sz="1600" i="1">
                            <a:solidFill>
                              <a:schemeClr val="tx1"/>
                            </a:solidFill>
                            <a:latin typeface="Cambria Math" panose="02040503050406030204" pitchFamily="18" charset="0"/>
                          </a:rPr>
                          <m:t>𝑉</m:t>
                        </m:r>
                      </m:e>
                      <m:sub>
                        <m:r>
                          <a:rPr lang="en-US" altLang="ja-JP" sz="1600" i="1">
                            <a:solidFill>
                              <a:schemeClr val="tx1"/>
                            </a:solidFill>
                            <a:latin typeface="Cambria Math" panose="02040503050406030204" pitchFamily="18" charset="0"/>
                          </a:rPr>
                          <m:t>𝑓</m:t>
                        </m:r>
                      </m:sub>
                    </m:sSub>
                  </m:oMath>
                </a14:m>
                <a:r>
                  <a:rPr kumimoji="1" lang="ja-JP" altLang="en-US" sz="1600" dirty="0">
                    <a:latin typeface="+mn-ea"/>
                  </a:rPr>
                  <a:t>に応じて線形的にヤング率が上昇．</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穴無試験片と比較してヤング率は</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r>
                      <a:rPr lang="en-US" altLang="ja-JP" sz="1600" i="1">
                        <a:latin typeface="Cambria Math" panose="02040503050406030204" pitchFamily="18" charset="0"/>
                      </a:rPr>
                      <m:t> </m:t>
                    </m:r>
                  </m:oMath>
                </a14:m>
                <a:r>
                  <a:rPr kumimoji="1" lang="ja-JP" altLang="en-US" sz="1600" dirty="0">
                    <a:latin typeface="+mn-ea"/>
                  </a:rPr>
                  <a:t>が</a:t>
                </a:r>
                <a:r>
                  <a:rPr kumimoji="1" lang="en-US" altLang="ja-JP" sz="1600" dirty="0">
                    <a:latin typeface="+mn-ea"/>
                  </a:rPr>
                  <a:t>11%</a:t>
                </a:r>
                <a:r>
                  <a:rPr kumimoji="1" lang="ja-JP" altLang="en-US" sz="1600" dirty="0">
                    <a:latin typeface="+mn-ea"/>
                  </a:rPr>
                  <a:t>のとき，</a:t>
                </a:r>
                <a:r>
                  <a:rPr kumimoji="1" lang="en-US" altLang="ja-JP" sz="1600" dirty="0">
                    <a:latin typeface="+mn-ea"/>
                  </a:rPr>
                  <a:t>221%(7.74 GPa)</a:t>
                </a:r>
                <a:r>
                  <a:rPr kumimoji="1" lang="ja-JP" altLang="en-US" sz="1600" dirty="0">
                    <a:latin typeface="+mn-ea"/>
                  </a:rPr>
                  <a:t>上昇．</a:t>
                </a:r>
                <a:endParaRPr kumimoji="1" lang="en-US" altLang="ja-JP" sz="1600" dirty="0"/>
              </a:p>
            </p:txBody>
          </p:sp>
        </mc:Choice>
        <mc:Fallback xmlns="">
          <p:sp>
            <p:nvSpPr>
              <p:cNvPr id="13" name="テキスト ボックス 12">
                <a:extLst>
                  <a:ext uri="{FF2B5EF4-FFF2-40B4-BE49-F238E27FC236}">
                    <a16:creationId xmlns:a16="http://schemas.microsoft.com/office/drawing/2014/main" id="{64FFCBA0-581D-42B7-9AA9-9F71A4E4B0A3}"/>
                  </a:ext>
                </a:extLst>
              </p:cNvPr>
              <p:cNvSpPr txBox="1">
                <a:spLocks noRot="1" noChangeAspect="1" noMove="1" noResize="1" noEditPoints="1" noAdjustHandles="1" noChangeArrowheads="1" noChangeShapeType="1" noTextEdit="1"/>
              </p:cNvSpPr>
              <p:nvPr/>
            </p:nvSpPr>
            <p:spPr>
              <a:xfrm>
                <a:off x="949235" y="5697326"/>
                <a:ext cx="8194765" cy="624273"/>
              </a:xfrm>
              <a:prstGeom prst="rect">
                <a:avLst/>
              </a:prstGeom>
              <a:blipFill>
                <a:blip r:embed="rId3"/>
                <a:stretch>
                  <a:fillRect l="-298" t="-1961"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実験結果｜</a:t>
                </a:r>
                <a:r>
                  <a:rPr lang="ja-JP" altLang="en-US" sz="2400" dirty="0">
                    <a:solidFill>
                      <a:schemeClr val="bg1"/>
                    </a:solidFill>
                    <a:latin typeface="+mn-ea"/>
                    <a:ea typeface="+mn-ea"/>
                  </a:rPr>
                  <a:t>ヤング率</a:t>
                </a:r>
                <a:r>
                  <a:rPr lang="en-US" altLang="ja-JP" sz="2400" dirty="0">
                    <a:solidFill>
                      <a:schemeClr val="bg1"/>
                    </a:solidFill>
                    <a:latin typeface="+mn-ea"/>
                    <a:ea typeface="+mn-ea"/>
                  </a:rPr>
                  <a:t>- </a:t>
                </a:r>
                <a14:m>
                  <m:oMath xmlns:m="http://schemas.openxmlformats.org/officeDocument/2006/math">
                    <m:sSub>
                      <m:sSubPr>
                        <m:ctrlPr>
                          <a:rPr lang="en-US" altLang="ja-JP" sz="2400" i="1">
                            <a:solidFill>
                              <a:schemeClr val="bg1"/>
                            </a:solidFill>
                            <a:latin typeface="Cambria Math" panose="02040503050406030204" pitchFamily="18" charset="0"/>
                            <a:ea typeface="+mn-ea"/>
                          </a:rPr>
                        </m:ctrlPr>
                      </m:sSubPr>
                      <m:e>
                        <m:r>
                          <a:rPr lang="en-US" altLang="ja-JP" sz="2400" b="0" i="1">
                            <a:solidFill>
                              <a:schemeClr val="bg1"/>
                            </a:solidFill>
                            <a:latin typeface="Cambria Math" panose="02040503050406030204" pitchFamily="18" charset="0"/>
                            <a:ea typeface="+mn-ea"/>
                          </a:rPr>
                          <m:t>𝑉</m:t>
                        </m:r>
                      </m:e>
                      <m:sub>
                        <m:r>
                          <a:rPr lang="en-US" altLang="ja-JP" sz="2400" b="0" i="1">
                            <a:solidFill>
                              <a:schemeClr val="bg1"/>
                            </a:solidFill>
                            <a:latin typeface="Cambria Math" panose="02040503050406030204" pitchFamily="18" charset="0"/>
                            <a:ea typeface="+mn-ea"/>
                          </a:rPr>
                          <m:t>𝑓</m:t>
                        </m:r>
                      </m:sub>
                    </m:sSub>
                  </m:oMath>
                </a14:m>
                <a:r>
                  <a:rPr lang="ja-JP" altLang="en-US" sz="2400" dirty="0">
                    <a:solidFill>
                      <a:schemeClr val="bg1"/>
                    </a:solidFill>
                    <a:latin typeface="+mn-ea"/>
                    <a:ea typeface="+mn-ea"/>
                  </a:rPr>
                  <a:t>関係</a:t>
                </a:r>
              </a:p>
            </p:txBody>
          </p:sp>
        </mc:Choice>
        <mc:Fallback xmlns="">
          <p:sp>
            <p:nvSpPr>
              <p:cNvPr id="11" name="タイトル 1">
                <a:extLst>
                  <a:ext uri="{FF2B5EF4-FFF2-40B4-BE49-F238E27FC236}">
                    <a16:creationId xmlns:a16="http://schemas.microsoft.com/office/drawing/2014/main" id="{C6E064C4-6F77-40D7-B58B-CD4683792971}"/>
                  </a:ext>
                </a:extLst>
              </p:cNvPr>
              <p:cNvSpPr txBox="1">
                <a:spLocks noRot="1" noChangeAspect="1" noMove="1" noResize="1" noEditPoints="1" noAdjustHandles="1" noChangeArrowheads="1" noChangeShapeType="1" noTextEdit="1"/>
              </p:cNvSpPr>
              <p:nvPr/>
            </p:nvSpPr>
            <p:spPr>
              <a:xfrm>
                <a:off x="267594" y="20196"/>
                <a:ext cx="7200900" cy="717997"/>
              </a:xfrm>
              <a:prstGeom prst="rect">
                <a:avLst/>
              </a:prstGeom>
              <a:blipFill>
                <a:blip r:embed="rId4"/>
                <a:stretch>
                  <a:fillRect l="-1355"/>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461A22C1-AB64-4F8F-BA3B-C2E298CFA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5018" y="1283561"/>
            <a:ext cx="5373963" cy="4025823"/>
          </a:xfrm>
          <a:prstGeom prst="rect">
            <a:avLst/>
          </a:prstGeom>
        </p:spPr>
      </p:pic>
    </p:spTree>
    <p:extLst>
      <p:ext uri="{BB962C8B-B14F-4D97-AF65-F5344CB8AC3E}">
        <p14:creationId xmlns:p14="http://schemas.microsoft.com/office/powerpoint/2010/main" val="63165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dirty="0">
                <a:solidFill>
                  <a:schemeClr val="bg1"/>
                </a:solidFill>
                <a:latin typeface="+mn-ea"/>
              </a:rPr>
              <a:t>自動強化手法の提案</a:t>
            </a:r>
            <a:endParaRPr kumimoji="1" lang="en-US" altLang="ja-JP" sz="2400" dirty="0">
              <a:solidFill>
                <a:schemeClr val="bg1"/>
              </a:solidFill>
              <a:latin typeface="+mn-ea"/>
            </a:endParaRPr>
          </a:p>
        </p:txBody>
      </p:sp>
      <p:sp>
        <p:nvSpPr>
          <p:cNvPr id="16" name="テキスト ボックス 15">
            <a:extLst>
              <a:ext uri="{FF2B5EF4-FFF2-40B4-BE49-F238E27FC236}">
                <a16:creationId xmlns:a16="http://schemas.microsoft.com/office/drawing/2014/main" id="{2533A88C-12CA-41A7-887F-9F78F426F18F}"/>
              </a:ext>
            </a:extLst>
          </p:cNvPr>
          <p:cNvSpPr txBox="1"/>
          <p:nvPr/>
        </p:nvSpPr>
        <p:spPr>
          <a:xfrm>
            <a:off x="975187" y="4771216"/>
            <a:ext cx="3568630" cy="692497"/>
          </a:xfrm>
          <a:prstGeom prst="rect">
            <a:avLst/>
          </a:prstGeom>
          <a:noFill/>
        </p:spPr>
        <p:txBody>
          <a:bodyPr wrap="square" rtlCol="0">
            <a:spAutoFit/>
          </a:bodyPr>
          <a:lstStyle/>
          <a:p>
            <a:pPr marL="351696" indent="-351696">
              <a:buFont typeface="Wingdings" panose="05000000000000000000" pitchFamily="2" charset="2"/>
              <a:buChar char="Ø"/>
            </a:pPr>
            <a:r>
              <a:rPr kumimoji="1" lang="ja-JP" altLang="en-US" sz="1600" dirty="0">
                <a:latin typeface="+mn-ea"/>
              </a:rPr>
              <a:t>飛躍的な強度の向上</a:t>
            </a:r>
            <a:endParaRPr kumimoji="1" lang="en-US" altLang="ja-JP" sz="1600" dirty="0">
              <a:latin typeface="+mn-ea"/>
            </a:endParaRPr>
          </a:p>
          <a:p>
            <a:pPr marL="351696" indent="-351696">
              <a:buFont typeface="Wingdings" panose="05000000000000000000" pitchFamily="2" charset="2"/>
              <a:buChar char="Ø"/>
            </a:pPr>
            <a:endParaRPr kumimoji="1" lang="en-US" altLang="ja-JP" sz="700" dirty="0">
              <a:latin typeface="+mn-ea"/>
            </a:endParaRPr>
          </a:p>
          <a:p>
            <a:pPr marL="351696" indent="-351696">
              <a:buFont typeface="Wingdings" panose="05000000000000000000" pitchFamily="2" charset="2"/>
              <a:buChar char="Ø"/>
            </a:pPr>
            <a:r>
              <a:rPr kumimoji="1" lang="ja-JP" altLang="en-US" sz="1600" dirty="0">
                <a:latin typeface="+mn-ea"/>
              </a:rPr>
              <a:t>汎用性が高い</a:t>
            </a:r>
          </a:p>
        </p:txBody>
      </p:sp>
      <p:sp>
        <p:nvSpPr>
          <p:cNvPr id="17" name="四角形: 角を丸くする 16">
            <a:extLst>
              <a:ext uri="{FF2B5EF4-FFF2-40B4-BE49-F238E27FC236}">
                <a16:creationId xmlns:a16="http://schemas.microsoft.com/office/drawing/2014/main" id="{4320E497-291F-4F17-9F5F-2F7752DB0E6F}"/>
              </a:ext>
            </a:extLst>
          </p:cNvPr>
          <p:cNvSpPr/>
          <p:nvPr/>
        </p:nvSpPr>
        <p:spPr>
          <a:xfrm>
            <a:off x="760620" y="4516586"/>
            <a:ext cx="3663931" cy="1092190"/>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8CEC6CC0-44BC-4FEB-AB65-00C9B00E4CC0}"/>
              </a:ext>
            </a:extLst>
          </p:cNvPr>
          <p:cNvSpPr/>
          <p:nvPr/>
        </p:nvSpPr>
        <p:spPr>
          <a:xfrm>
            <a:off x="959279" y="4445999"/>
            <a:ext cx="1143491" cy="3798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F76FBFC7-8E27-4440-924E-D72A3039A8FF}"/>
              </a:ext>
            </a:extLst>
          </p:cNvPr>
          <p:cNvSpPr txBox="1"/>
          <p:nvPr/>
        </p:nvSpPr>
        <p:spPr>
          <a:xfrm>
            <a:off x="1031889" y="4348991"/>
            <a:ext cx="1269540" cy="338554"/>
          </a:xfrm>
          <a:prstGeom prst="rect">
            <a:avLst/>
          </a:prstGeom>
          <a:noFill/>
        </p:spPr>
        <p:txBody>
          <a:bodyPr wrap="square" rtlCol="0">
            <a:spAutoFit/>
          </a:bodyPr>
          <a:lstStyle/>
          <a:p>
            <a:r>
              <a:rPr kumimoji="1" lang="ja-JP" altLang="en-US" sz="1600" b="1" dirty="0">
                <a:solidFill>
                  <a:schemeClr val="accent1">
                    <a:lumMod val="50000"/>
                  </a:schemeClr>
                </a:solidFill>
              </a:rPr>
              <a:t>メリット</a:t>
            </a:r>
          </a:p>
        </p:txBody>
      </p:sp>
      <p:sp>
        <p:nvSpPr>
          <p:cNvPr id="20" name="四角形: 角を丸くする 19">
            <a:extLst>
              <a:ext uri="{FF2B5EF4-FFF2-40B4-BE49-F238E27FC236}">
                <a16:creationId xmlns:a16="http://schemas.microsoft.com/office/drawing/2014/main" id="{D64EE2D6-101D-43F3-BB30-66E489C39C47}"/>
              </a:ext>
            </a:extLst>
          </p:cNvPr>
          <p:cNvSpPr/>
          <p:nvPr/>
        </p:nvSpPr>
        <p:spPr>
          <a:xfrm>
            <a:off x="4711622" y="4516586"/>
            <a:ext cx="3663931" cy="1092190"/>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EBE0C370-B882-478E-9526-8A34651A20E1}"/>
              </a:ext>
            </a:extLst>
          </p:cNvPr>
          <p:cNvSpPr/>
          <p:nvPr/>
        </p:nvSpPr>
        <p:spPr>
          <a:xfrm>
            <a:off x="4898470" y="4415417"/>
            <a:ext cx="1415726" cy="3798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テキスト ボックス 21">
            <a:extLst>
              <a:ext uri="{FF2B5EF4-FFF2-40B4-BE49-F238E27FC236}">
                <a16:creationId xmlns:a16="http://schemas.microsoft.com/office/drawing/2014/main" id="{714A2AC8-2FFA-46F7-9E4D-1A1F7613A5F2}"/>
              </a:ext>
            </a:extLst>
          </p:cNvPr>
          <p:cNvSpPr txBox="1"/>
          <p:nvPr/>
        </p:nvSpPr>
        <p:spPr>
          <a:xfrm>
            <a:off x="5041298" y="4348991"/>
            <a:ext cx="1459746" cy="338554"/>
          </a:xfrm>
          <a:prstGeom prst="rect">
            <a:avLst/>
          </a:prstGeom>
          <a:noFill/>
        </p:spPr>
        <p:txBody>
          <a:bodyPr wrap="square" rtlCol="0">
            <a:spAutoFit/>
          </a:bodyPr>
          <a:lstStyle/>
          <a:p>
            <a:r>
              <a:rPr kumimoji="1" lang="ja-JP" altLang="en-US" sz="1600" b="1" dirty="0">
                <a:solidFill>
                  <a:schemeClr val="accent1">
                    <a:lumMod val="50000"/>
                  </a:schemeClr>
                </a:solidFill>
              </a:rPr>
              <a:t>デメリット</a:t>
            </a:r>
          </a:p>
        </p:txBody>
      </p:sp>
      <p:sp>
        <p:nvSpPr>
          <p:cNvPr id="23" name="テキスト ボックス 22">
            <a:extLst>
              <a:ext uri="{FF2B5EF4-FFF2-40B4-BE49-F238E27FC236}">
                <a16:creationId xmlns:a16="http://schemas.microsoft.com/office/drawing/2014/main" id="{3883366D-6307-47D5-BC66-137B187624E8}"/>
              </a:ext>
            </a:extLst>
          </p:cNvPr>
          <p:cNvSpPr txBox="1"/>
          <p:nvPr/>
        </p:nvSpPr>
        <p:spPr>
          <a:xfrm>
            <a:off x="4906423" y="4767042"/>
            <a:ext cx="3588396" cy="692497"/>
          </a:xfrm>
          <a:prstGeom prst="rect">
            <a:avLst/>
          </a:prstGeom>
          <a:noFill/>
        </p:spPr>
        <p:txBody>
          <a:bodyPr wrap="square" rtlCol="0">
            <a:spAutoFit/>
          </a:bodyPr>
          <a:lstStyle/>
          <a:p>
            <a:pPr marL="351696" indent="-351696">
              <a:buFont typeface="Wingdings" panose="05000000000000000000" pitchFamily="2" charset="2"/>
              <a:buChar char="Ø"/>
            </a:pPr>
            <a:r>
              <a:rPr kumimoji="1" lang="ja-JP" altLang="en-US" sz="1600" dirty="0">
                <a:latin typeface="+mn-ea"/>
              </a:rPr>
              <a:t>小型造形物の強化には不向き</a:t>
            </a:r>
            <a:endParaRPr kumimoji="1" lang="en-US" altLang="ja-JP" sz="1600" dirty="0">
              <a:latin typeface="+mn-ea"/>
            </a:endParaRPr>
          </a:p>
          <a:p>
            <a:pPr marL="351696" indent="-351696">
              <a:buFont typeface="Wingdings" panose="05000000000000000000" pitchFamily="2" charset="2"/>
              <a:buChar char="Ø"/>
            </a:pPr>
            <a:endParaRPr kumimoji="1" lang="en-US" altLang="ja-JP" sz="700" dirty="0">
              <a:latin typeface="+mn-ea"/>
            </a:endParaRPr>
          </a:p>
          <a:p>
            <a:pPr marL="351696" indent="-351696">
              <a:buFont typeface="Wingdings" panose="05000000000000000000" pitchFamily="2" charset="2"/>
              <a:buChar char="Ø"/>
            </a:pPr>
            <a:r>
              <a:rPr kumimoji="1" lang="ja-JP" altLang="en-US" sz="1600" dirty="0">
                <a:latin typeface="+mn-ea"/>
              </a:rPr>
              <a:t>コストがかかる．</a:t>
            </a:r>
          </a:p>
        </p:txBody>
      </p:sp>
      <p:sp>
        <p:nvSpPr>
          <p:cNvPr id="24" name="テキスト ボックス 23">
            <a:extLst>
              <a:ext uri="{FF2B5EF4-FFF2-40B4-BE49-F238E27FC236}">
                <a16:creationId xmlns:a16="http://schemas.microsoft.com/office/drawing/2014/main" id="{75C091FE-FF95-40D7-AECB-421130C88F35}"/>
              </a:ext>
            </a:extLst>
          </p:cNvPr>
          <p:cNvSpPr txBox="1"/>
          <p:nvPr/>
        </p:nvSpPr>
        <p:spPr>
          <a:xfrm>
            <a:off x="665204" y="5874533"/>
            <a:ext cx="7993766" cy="584775"/>
          </a:xfrm>
          <a:prstGeom prst="rect">
            <a:avLst/>
          </a:prstGeom>
          <a:noFill/>
        </p:spPr>
        <p:txBody>
          <a:bodyPr wrap="square" rtlCol="0">
            <a:spAutoFit/>
          </a:bodyPr>
          <a:lstStyle/>
          <a:p>
            <a:r>
              <a:rPr kumimoji="1" lang="ja-JP" altLang="en-US" sz="1600" dirty="0">
                <a:latin typeface="+mn-ea"/>
              </a:rPr>
              <a:t>→ </a:t>
            </a:r>
            <a:r>
              <a:rPr kumimoji="1" lang="ja-JP" altLang="en-US" sz="1600" b="1" dirty="0">
                <a:solidFill>
                  <a:srgbClr val="FF0000"/>
                </a:solidFill>
                <a:latin typeface="+mn-ea"/>
              </a:rPr>
              <a:t>本手法は，十分な大きさで厚さ方向に高い強度・安全性が求められる時に有効的．</a:t>
            </a:r>
            <a:endParaRPr kumimoji="1" lang="en-US" altLang="ja-JP" sz="1600" b="1" dirty="0">
              <a:solidFill>
                <a:srgbClr val="FF0000"/>
              </a:solidFill>
              <a:latin typeface="+mn-ea"/>
            </a:endParaRPr>
          </a:p>
          <a:p>
            <a:r>
              <a:rPr kumimoji="1" lang="ja-JP" altLang="en-US" sz="1600" b="1" dirty="0">
                <a:solidFill>
                  <a:srgbClr val="FF0000"/>
                </a:solidFill>
                <a:latin typeface="+mn-ea"/>
              </a:rPr>
              <a:t>  </a:t>
            </a:r>
            <a:r>
              <a:rPr kumimoji="1" lang="ja-JP" altLang="en-US" sz="1600" dirty="0">
                <a:solidFill>
                  <a:srgbClr val="FF0000"/>
                </a:solidFill>
                <a:latin typeface="+mn-ea"/>
              </a:rPr>
              <a:t>（建設用</a:t>
            </a:r>
            <a:r>
              <a:rPr kumimoji="1" lang="en-US" altLang="ja-JP" sz="1600" dirty="0">
                <a:solidFill>
                  <a:srgbClr val="FF0000"/>
                </a:solidFill>
                <a:latin typeface="+mn-ea"/>
              </a:rPr>
              <a:t>3D</a:t>
            </a:r>
            <a:r>
              <a:rPr kumimoji="1" lang="ja-JP" altLang="en-US" sz="1600" dirty="0">
                <a:solidFill>
                  <a:srgbClr val="FF0000"/>
                </a:solidFill>
                <a:latin typeface="+mn-ea"/>
              </a:rPr>
              <a:t>プリンター）</a:t>
            </a:r>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34982AEF-BCB5-469D-884D-03B978A4877A}"/>
              </a:ext>
            </a:extLst>
          </p:cNvPr>
          <p:cNvSpPr txBox="1"/>
          <p:nvPr/>
        </p:nvSpPr>
        <p:spPr>
          <a:xfrm>
            <a:off x="665204" y="879605"/>
            <a:ext cx="8176646" cy="630942"/>
          </a:xfrm>
          <a:prstGeom prst="rect">
            <a:avLst/>
          </a:prstGeom>
          <a:noFill/>
        </p:spPr>
        <p:txBody>
          <a:bodyPr wrap="square" rtlCol="0">
            <a:spAutoFit/>
          </a:bodyPr>
          <a:lstStyle/>
          <a:p>
            <a:r>
              <a:rPr kumimoji="1" lang="ja-JP" altLang="en-US" sz="1600" dirty="0">
                <a:latin typeface="+mn-ea"/>
              </a:rPr>
              <a:t>比強度に優れる</a:t>
            </a:r>
            <a:r>
              <a:rPr kumimoji="1" lang="en-US" altLang="ja-JP" sz="1600" dirty="0">
                <a:latin typeface="+mn-ea"/>
              </a:rPr>
              <a:t>CFRP</a:t>
            </a:r>
            <a:r>
              <a:rPr kumimoji="1" lang="ja-JP" altLang="en-US" sz="1600" dirty="0">
                <a:latin typeface="+mn-ea"/>
              </a:rPr>
              <a:t>と，エポキシ樹脂を埋め込むという強化手法．</a:t>
            </a:r>
            <a:endParaRPr kumimoji="1" lang="en-US" altLang="ja-JP" sz="1600" dirty="0">
              <a:latin typeface="+mn-ea"/>
            </a:endParaRPr>
          </a:p>
          <a:p>
            <a:endParaRPr kumimoji="1" lang="en-US" altLang="ja-JP" sz="700" dirty="0">
              <a:latin typeface="+mn-ea"/>
            </a:endParaRPr>
          </a:p>
          <a:p>
            <a:r>
              <a:rPr kumimoji="1" lang="en-US" altLang="ja-JP" sz="1200" dirty="0">
                <a:latin typeface="+mn-ea"/>
              </a:rPr>
              <a:t>* CFRP</a:t>
            </a:r>
            <a:r>
              <a:rPr kumimoji="1" lang="ja-JP" altLang="en-US" sz="1200" dirty="0">
                <a:latin typeface="+mn-ea"/>
              </a:rPr>
              <a:t>：炭素繊維強化プラスチック．比強度比剛性が高い複合材料．</a:t>
            </a:r>
            <a:endParaRPr kumimoji="1" lang="en-US" altLang="ja-JP" sz="1400" dirty="0">
              <a:latin typeface="+mn-ea"/>
            </a:endParaRPr>
          </a:p>
        </p:txBody>
      </p:sp>
      <p:pic>
        <p:nvPicPr>
          <p:cNvPr id="3" name="図 2">
            <a:extLst>
              <a:ext uri="{FF2B5EF4-FFF2-40B4-BE49-F238E27FC236}">
                <a16:creationId xmlns:a16="http://schemas.microsoft.com/office/drawing/2014/main" id="{A57F2482-EE62-4943-BF22-1BA599BFEA7A}"/>
              </a:ext>
            </a:extLst>
          </p:cNvPr>
          <p:cNvPicPr>
            <a:picLocks noChangeAspect="1"/>
          </p:cNvPicPr>
          <p:nvPr/>
        </p:nvPicPr>
        <p:blipFill>
          <a:blip r:embed="rId3"/>
          <a:stretch>
            <a:fillRect/>
          </a:stretch>
        </p:blipFill>
        <p:spPr>
          <a:xfrm>
            <a:off x="793488" y="2058452"/>
            <a:ext cx="7557025" cy="1547450"/>
          </a:xfrm>
          <a:prstGeom prst="rect">
            <a:avLst/>
          </a:prstGeom>
        </p:spPr>
      </p:pic>
    </p:spTree>
    <p:extLst>
      <p:ext uri="{BB962C8B-B14F-4D97-AF65-F5344CB8AC3E}">
        <p14:creationId xmlns:p14="http://schemas.microsoft.com/office/powerpoint/2010/main" val="3843540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39A0270-B6DA-447E-A4AE-A4805B5D4FA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3" name="テキスト ボックス 12">
            <a:extLst>
              <a:ext uri="{FF2B5EF4-FFF2-40B4-BE49-F238E27FC236}">
                <a16:creationId xmlns:a16="http://schemas.microsoft.com/office/drawing/2014/main" id="{64FFCBA0-581D-42B7-9AA9-9F71A4E4B0A3}"/>
              </a:ext>
            </a:extLst>
          </p:cNvPr>
          <p:cNvSpPr txBox="1"/>
          <p:nvPr/>
        </p:nvSpPr>
        <p:spPr>
          <a:xfrm>
            <a:off x="3716323" y="1809192"/>
            <a:ext cx="3807830" cy="584775"/>
          </a:xfrm>
          <a:prstGeom prst="rect">
            <a:avLst/>
          </a:prstGeom>
          <a:noFill/>
        </p:spPr>
        <p:txBody>
          <a:bodyPr wrap="square" rtlCol="0">
            <a:spAutoFit/>
          </a:bodyPr>
          <a:lstStyle/>
          <a:p>
            <a:r>
              <a:rPr kumimoji="1" lang="ja-JP" altLang="en-US" sz="1600" dirty="0"/>
              <a:t>重ね継手の影響により，</a:t>
            </a:r>
            <a:endParaRPr kumimoji="1" lang="en-US" altLang="ja-JP" sz="1600" dirty="0"/>
          </a:p>
          <a:p>
            <a:r>
              <a:rPr kumimoji="1" lang="ja-JP" altLang="en-US" sz="1600" dirty="0"/>
              <a:t>強度が低くなることが懸念される．</a:t>
            </a:r>
            <a:endParaRPr kumimoji="1" lang="en-US" altLang="ja-JP"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｜概要</a:t>
            </a:r>
          </a:p>
        </p:txBody>
      </p:sp>
      <p:pic>
        <p:nvPicPr>
          <p:cNvPr id="6" name="図 5">
            <a:extLst>
              <a:ext uri="{FF2B5EF4-FFF2-40B4-BE49-F238E27FC236}">
                <a16:creationId xmlns:a16="http://schemas.microsoft.com/office/drawing/2014/main" id="{E98C8247-736C-4128-B2A4-782FF47A3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728" y="1017757"/>
            <a:ext cx="1379462" cy="2390084"/>
          </a:xfrm>
          <a:prstGeom prst="rect">
            <a:avLst/>
          </a:prstGeom>
        </p:spPr>
      </p:pic>
      <p:sp>
        <p:nvSpPr>
          <p:cNvPr id="2" name="楕円 1">
            <a:extLst>
              <a:ext uri="{FF2B5EF4-FFF2-40B4-BE49-F238E27FC236}">
                <a16:creationId xmlns:a16="http://schemas.microsoft.com/office/drawing/2014/main" id="{0EDA13E6-F0E1-431B-BCC8-FFB0DFE33D68}"/>
              </a:ext>
            </a:extLst>
          </p:cNvPr>
          <p:cNvSpPr/>
          <p:nvPr/>
        </p:nvSpPr>
        <p:spPr>
          <a:xfrm>
            <a:off x="2336861" y="2273302"/>
            <a:ext cx="455393" cy="484306"/>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5" name="直線コネクタ 4">
            <a:extLst>
              <a:ext uri="{FF2B5EF4-FFF2-40B4-BE49-F238E27FC236}">
                <a16:creationId xmlns:a16="http://schemas.microsoft.com/office/drawing/2014/main" id="{4238A17E-BF1D-4B7E-9D0E-83FE4BB6C0C3}"/>
              </a:ext>
            </a:extLst>
          </p:cNvPr>
          <p:cNvCxnSpPr>
            <a:cxnSpLocks/>
          </p:cNvCxnSpPr>
          <p:nvPr/>
        </p:nvCxnSpPr>
        <p:spPr>
          <a:xfrm flipV="1">
            <a:off x="2792254" y="2134986"/>
            <a:ext cx="861977" cy="30131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DD8BE4A3-A6FD-458D-90B7-24A4970A1EE0}"/>
              </a:ext>
            </a:extLst>
          </p:cNvPr>
          <p:cNvPicPr/>
          <p:nvPr/>
        </p:nvPicPr>
        <p:blipFill>
          <a:blip r:embed="rId4">
            <a:extLst>
              <a:ext uri="{28A0092B-C50C-407E-A947-70E740481C1C}">
                <a14:useLocalDpi xmlns:a14="http://schemas.microsoft.com/office/drawing/2010/main" val="0"/>
              </a:ext>
            </a:extLst>
          </a:blip>
          <a:stretch>
            <a:fillRect/>
          </a:stretch>
        </p:blipFill>
        <p:spPr>
          <a:xfrm>
            <a:off x="1273794" y="4025268"/>
            <a:ext cx="3787577" cy="2528073"/>
          </a:xfrm>
          <a:prstGeom prst="rect">
            <a:avLst/>
          </a:prstGeom>
        </p:spPr>
      </p:pic>
      <p:sp>
        <p:nvSpPr>
          <p:cNvPr id="14" name="テキスト ボックス 13">
            <a:extLst>
              <a:ext uri="{FF2B5EF4-FFF2-40B4-BE49-F238E27FC236}">
                <a16:creationId xmlns:a16="http://schemas.microsoft.com/office/drawing/2014/main" id="{28EB5227-3805-40CC-909C-A5F3E8FF3BFF}"/>
              </a:ext>
            </a:extLst>
          </p:cNvPr>
          <p:cNvSpPr txBox="1"/>
          <p:nvPr/>
        </p:nvSpPr>
        <p:spPr>
          <a:xfrm>
            <a:off x="4711561" y="4365974"/>
            <a:ext cx="3807830" cy="1846659"/>
          </a:xfrm>
          <a:prstGeom prst="rect">
            <a:avLst/>
          </a:prstGeom>
          <a:noFill/>
        </p:spPr>
        <p:txBody>
          <a:bodyPr wrap="square" rtlCol="0">
            <a:spAutoFit/>
          </a:bodyPr>
          <a:lstStyle/>
          <a:p>
            <a:r>
              <a:rPr kumimoji="1" lang="ja-JP" altLang="en-US" sz="1600" b="1" dirty="0">
                <a:solidFill>
                  <a:schemeClr val="accent1">
                    <a:lumMod val="50000"/>
                  </a:schemeClr>
                </a:solidFill>
              </a:rPr>
              <a:t>重ね継手の考察</a:t>
            </a:r>
            <a:endParaRPr kumimoji="1" lang="en-US" altLang="ja-JP" sz="1600" b="1" dirty="0">
              <a:solidFill>
                <a:schemeClr val="accent1">
                  <a:lumMod val="50000"/>
                </a:schemeClr>
              </a:solidFill>
            </a:endParaRPr>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dirty="0"/>
              <a:t>重ね継手長さが影響する</a:t>
            </a:r>
            <a:endParaRPr kumimoji="1" lang="en-US" altLang="ja-JP" sz="1600" dirty="0"/>
          </a:p>
          <a:p>
            <a:pPr marL="285750" indent="-285750">
              <a:buFont typeface="Arial" panose="020B0604020202020204" pitchFamily="34" charset="0"/>
              <a:buChar char="•"/>
            </a:pPr>
            <a:r>
              <a:rPr kumimoji="1" lang="ja-JP" altLang="en-US" sz="1600" dirty="0"/>
              <a:t>エポキシ樹脂の</a:t>
            </a:r>
            <a:r>
              <a:rPr kumimoji="1" lang="en-US" altLang="ja-JP" sz="1600" dirty="0"/>
              <a:t>1</a:t>
            </a:r>
            <a:r>
              <a:rPr kumimoji="1" lang="ja-JP" altLang="en-US" sz="1600" dirty="0"/>
              <a:t>層目と</a:t>
            </a:r>
            <a:r>
              <a:rPr kumimoji="1" lang="en-US" altLang="ja-JP" sz="1600" dirty="0"/>
              <a:t>2</a:t>
            </a:r>
            <a:r>
              <a:rPr kumimoji="1" lang="ja-JP" altLang="en-US" sz="1600" dirty="0"/>
              <a:t>層目の界面強度が低くなる．</a:t>
            </a:r>
            <a:endParaRPr kumimoji="1" lang="en-US" altLang="ja-JP" sz="1600" dirty="0"/>
          </a:p>
          <a:p>
            <a:pPr marL="285750" indent="-285750">
              <a:buFont typeface="Arial" panose="020B0604020202020204" pitchFamily="34" charset="0"/>
              <a:buChar char="•"/>
            </a:pPr>
            <a:endParaRPr kumimoji="1" lang="en-US" altLang="ja-JP" sz="1600" dirty="0"/>
          </a:p>
          <a:p>
            <a:r>
              <a:rPr kumimoji="1" lang="ja-JP" altLang="en-US" sz="1600" dirty="0"/>
              <a:t>→ 実験的検証を行う．</a:t>
            </a:r>
            <a:endParaRPr kumimoji="1" lang="en-US" altLang="ja-JP" sz="1600" dirty="0"/>
          </a:p>
        </p:txBody>
      </p:sp>
    </p:spTree>
    <p:extLst>
      <p:ext uri="{BB962C8B-B14F-4D97-AF65-F5344CB8AC3E}">
        <p14:creationId xmlns:p14="http://schemas.microsoft.com/office/powerpoint/2010/main" val="452335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9C2C66B-E006-499E-933E-8B48F5F06C0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94740" y="34958"/>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sp>
        <p:nvSpPr>
          <p:cNvPr id="9" name="コンテンツ プレースホルダー 9">
            <a:extLst>
              <a:ext uri="{FF2B5EF4-FFF2-40B4-BE49-F238E27FC236}">
                <a16:creationId xmlns:a16="http://schemas.microsoft.com/office/drawing/2014/main" id="{E218BDA6-C363-402F-8804-FC9238E39257}"/>
              </a:ext>
            </a:extLst>
          </p:cNvPr>
          <p:cNvSpPr txBox="1">
            <a:spLocks/>
          </p:cNvSpPr>
          <p:nvPr/>
        </p:nvSpPr>
        <p:spPr>
          <a:xfrm>
            <a:off x="346597" y="870498"/>
            <a:ext cx="8635478"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引張試験を行い，提案手法による強度の向上を評価をする．</a:t>
            </a:r>
            <a:endParaRPr lang="en-US" altLang="ja-JP" sz="1600" dirty="0">
              <a:latin typeface="+mn-ea"/>
            </a:endParaRPr>
          </a:p>
        </p:txBody>
      </p:sp>
      <p:grpSp>
        <p:nvGrpSpPr>
          <p:cNvPr id="12" name="グループ化 11">
            <a:extLst>
              <a:ext uri="{FF2B5EF4-FFF2-40B4-BE49-F238E27FC236}">
                <a16:creationId xmlns:a16="http://schemas.microsoft.com/office/drawing/2014/main" id="{2A03F723-9DCE-4984-89A4-3525C063DD69}"/>
              </a:ext>
            </a:extLst>
          </p:cNvPr>
          <p:cNvGrpSpPr/>
          <p:nvPr/>
        </p:nvGrpSpPr>
        <p:grpSpPr>
          <a:xfrm>
            <a:off x="4533367" y="1375588"/>
            <a:ext cx="4301885" cy="435761"/>
            <a:chOff x="360060" y="3075275"/>
            <a:chExt cx="4499884" cy="435761"/>
          </a:xfrm>
        </p:grpSpPr>
        <p:sp>
          <p:nvSpPr>
            <p:cNvPr id="14" name="四角形: 角を丸くする 13">
              <a:extLst>
                <a:ext uri="{FF2B5EF4-FFF2-40B4-BE49-F238E27FC236}">
                  <a16:creationId xmlns:a16="http://schemas.microsoft.com/office/drawing/2014/main" id="{5247BF02-C8E4-4A26-924E-7D4463DC6569}"/>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7E4B349D-878C-4C88-86D3-DBBB6B97B935}"/>
                </a:ext>
              </a:extLst>
            </p:cNvPr>
            <p:cNvSpPr txBox="1"/>
            <p:nvPr/>
          </p:nvSpPr>
          <p:spPr>
            <a:xfrm flipH="1">
              <a:off x="433996"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重ね継手強化試験片</a:t>
              </a:r>
              <a:r>
                <a:rPr kumimoji="1" lang="en-US" altLang="ja-JP" sz="1600" b="1" dirty="0">
                  <a:solidFill>
                    <a:schemeClr val="bg1"/>
                  </a:solidFill>
                  <a:latin typeface="+mn-ea"/>
                </a:rPr>
                <a:t>(B)</a:t>
              </a:r>
              <a:endParaRPr kumimoji="1" lang="ja-JP" altLang="en-US" sz="1600" b="1" dirty="0">
                <a:solidFill>
                  <a:schemeClr val="bg1"/>
                </a:solidFill>
                <a:latin typeface="+mn-ea"/>
              </a:endParaRPr>
            </a:p>
          </p:txBody>
        </p:sp>
      </p:grpSp>
      <p:grpSp>
        <p:nvGrpSpPr>
          <p:cNvPr id="16" name="グループ化 15">
            <a:extLst>
              <a:ext uri="{FF2B5EF4-FFF2-40B4-BE49-F238E27FC236}">
                <a16:creationId xmlns:a16="http://schemas.microsoft.com/office/drawing/2014/main" id="{7B3E31CD-E1EA-4C4C-B24B-F08456204FCD}"/>
              </a:ext>
            </a:extLst>
          </p:cNvPr>
          <p:cNvGrpSpPr/>
          <p:nvPr/>
        </p:nvGrpSpPr>
        <p:grpSpPr>
          <a:xfrm>
            <a:off x="346597" y="1375588"/>
            <a:ext cx="3841275" cy="435761"/>
            <a:chOff x="360060" y="3075275"/>
            <a:chExt cx="4499884" cy="435761"/>
          </a:xfrm>
        </p:grpSpPr>
        <p:sp>
          <p:nvSpPr>
            <p:cNvPr id="17" name="四角形: 角を丸くする 16">
              <a:extLst>
                <a:ext uri="{FF2B5EF4-FFF2-40B4-BE49-F238E27FC236}">
                  <a16:creationId xmlns:a16="http://schemas.microsoft.com/office/drawing/2014/main" id="{9A0540B4-FDC4-4CD6-9821-8A9BA906222B}"/>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8" name="テキスト ボックス 17">
              <a:extLst>
                <a:ext uri="{FF2B5EF4-FFF2-40B4-BE49-F238E27FC236}">
                  <a16:creationId xmlns:a16="http://schemas.microsoft.com/office/drawing/2014/main" id="{37F7FED9-8CF2-4062-A7B1-0D99D7CDD7E6}"/>
                </a:ext>
              </a:extLst>
            </p:cNvPr>
            <p:cNvSpPr txBox="1"/>
            <p:nvPr/>
          </p:nvSpPr>
          <p:spPr>
            <a:xfrm flipH="1">
              <a:off x="47055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普通強化試験片</a:t>
              </a:r>
              <a:r>
                <a:rPr kumimoji="1" lang="en-US" altLang="ja-JP" sz="1600" b="1" dirty="0">
                  <a:solidFill>
                    <a:schemeClr val="bg1"/>
                  </a:solidFill>
                  <a:latin typeface="+mn-ea"/>
                </a:rPr>
                <a:t>(A)</a:t>
              </a:r>
            </a:p>
          </p:txBody>
        </p:sp>
      </p:grpSp>
      <p:sp>
        <p:nvSpPr>
          <p:cNvPr id="20" name="コンテンツ プレースホルダー 9">
            <a:extLst>
              <a:ext uri="{FF2B5EF4-FFF2-40B4-BE49-F238E27FC236}">
                <a16:creationId xmlns:a16="http://schemas.microsoft.com/office/drawing/2014/main" id="{A858E750-B1FB-4C39-8BC2-00DCDD8516D7}"/>
              </a:ext>
            </a:extLst>
          </p:cNvPr>
          <p:cNvSpPr txBox="1">
            <a:spLocks/>
          </p:cNvSpPr>
          <p:nvPr/>
        </p:nvSpPr>
        <p:spPr>
          <a:xfrm>
            <a:off x="425021" y="5632770"/>
            <a:ext cx="4049830" cy="730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を</a:t>
            </a:r>
            <a:r>
              <a:rPr lang="en-US" altLang="ja-JP" sz="1600" dirty="0">
                <a:latin typeface="+mn-ea"/>
              </a:rPr>
              <a:t>1</a:t>
            </a:r>
            <a:r>
              <a:rPr lang="ja-JP" altLang="en-US" sz="1600" dirty="0">
                <a:latin typeface="+mn-ea"/>
              </a:rPr>
              <a:t>本埋め込んだ強化試験片．</a:t>
            </a:r>
            <a:endParaRPr lang="en-US" altLang="ja-JP" sz="1600" dirty="0">
              <a:latin typeface="+mn-ea"/>
            </a:endParaRPr>
          </a:p>
        </p:txBody>
      </p:sp>
      <p:sp>
        <p:nvSpPr>
          <p:cNvPr id="21" name="テキスト ボックス 20">
            <a:extLst>
              <a:ext uri="{FF2B5EF4-FFF2-40B4-BE49-F238E27FC236}">
                <a16:creationId xmlns:a16="http://schemas.microsoft.com/office/drawing/2014/main" id="{B5283912-58B1-4087-ABBD-AF343D2A6335}"/>
              </a:ext>
            </a:extLst>
          </p:cNvPr>
          <p:cNvSpPr txBox="1"/>
          <p:nvPr/>
        </p:nvSpPr>
        <p:spPr>
          <a:xfrm>
            <a:off x="4825176" y="5632770"/>
            <a:ext cx="4049831" cy="86177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latin typeface="+mn-ea"/>
              </a:rPr>
              <a:t>CFRP</a:t>
            </a:r>
            <a:r>
              <a:rPr lang="ja-JP" altLang="en-US" sz="1600" dirty="0">
                <a:latin typeface="+mn-ea"/>
              </a:rPr>
              <a:t>を</a:t>
            </a:r>
            <a:r>
              <a:rPr lang="en-US" altLang="ja-JP" sz="1600" dirty="0">
                <a:latin typeface="+mn-ea"/>
              </a:rPr>
              <a:t>2</a:t>
            </a:r>
            <a:r>
              <a:rPr lang="ja-JP" altLang="en-US" sz="1600" dirty="0">
                <a:latin typeface="+mn-ea"/>
              </a:rPr>
              <a:t>本埋め込んだ強化試験片．</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重ね継手を用いて強度を伝達．</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条件を変化させて複数種類作製．</a:t>
            </a:r>
            <a:endParaRPr lang="en-US" altLang="ja-JP" sz="1600" dirty="0">
              <a:latin typeface="+mn-ea"/>
            </a:endParaRPr>
          </a:p>
        </p:txBody>
      </p:sp>
      <p:pic>
        <p:nvPicPr>
          <p:cNvPr id="22" name="図 21">
            <a:extLst>
              <a:ext uri="{FF2B5EF4-FFF2-40B4-BE49-F238E27FC236}">
                <a16:creationId xmlns:a16="http://schemas.microsoft.com/office/drawing/2014/main" id="{04EE0878-B961-4EB0-92E4-F0BCDFCABC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9278" y="1924716"/>
            <a:ext cx="3255912" cy="3575710"/>
          </a:xfrm>
          <a:prstGeom prst="rect">
            <a:avLst/>
          </a:prstGeom>
        </p:spPr>
      </p:pic>
      <p:pic>
        <p:nvPicPr>
          <p:cNvPr id="23" name="図 22">
            <a:extLst>
              <a:ext uri="{FF2B5EF4-FFF2-40B4-BE49-F238E27FC236}">
                <a16:creationId xmlns:a16="http://schemas.microsoft.com/office/drawing/2014/main" id="{AAF59DFD-4058-441D-81C4-6FBB4840E5A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611755" y="1895095"/>
            <a:ext cx="4049831" cy="3605331"/>
          </a:xfrm>
          <a:prstGeom prst="rect">
            <a:avLst/>
          </a:prstGeom>
        </p:spPr>
      </p:pic>
    </p:spTree>
    <p:extLst>
      <p:ext uri="{BB962C8B-B14F-4D97-AF65-F5344CB8AC3E}">
        <p14:creationId xmlns:p14="http://schemas.microsoft.com/office/powerpoint/2010/main" val="1164764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CE819B3-4627-4FE5-BC49-B77161BF5F2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sp>
        <p:nvSpPr>
          <p:cNvPr id="9" name="コンテンツ プレースホルダー 9">
            <a:extLst>
              <a:ext uri="{FF2B5EF4-FFF2-40B4-BE49-F238E27FC236}">
                <a16:creationId xmlns:a16="http://schemas.microsoft.com/office/drawing/2014/main" id="{E218BDA6-C363-402F-8804-FC9238E39257}"/>
              </a:ext>
            </a:extLst>
          </p:cNvPr>
          <p:cNvSpPr txBox="1">
            <a:spLocks/>
          </p:cNvSpPr>
          <p:nvPr/>
        </p:nvSpPr>
        <p:spPr>
          <a:xfrm>
            <a:off x="3955509" y="4465712"/>
            <a:ext cx="1964477"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試験片種類</a:t>
            </a:r>
            <a:endParaRPr lang="en-US" altLang="ja-JP" sz="1600" dirty="0">
              <a:latin typeface="+mn-ea"/>
            </a:endParaRPr>
          </a:p>
        </p:txBody>
      </p:sp>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6628AA20-B3DF-4216-9B0C-A92DB44178A0}"/>
                  </a:ext>
                </a:extLst>
              </p:cNvPr>
              <p:cNvGraphicFramePr>
                <a:graphicFrameLocks noGrp="1"/>
              </p:cNvGraphicFramePr>
              <p:nvPr>
                <p:extLst>
                  <p:ext uri="{D42A27DB-BD31-4B8C-83A1-F6EECF244321}">
                    <p14:modId xmlns:p14="http://schemas.microsoft.com/office/powerpoint/2010/main" val="2831084048"/>
                  </p:ext>
                </p:extLst>
              </p:nvPr>
            </p:nvGraphicFramePr>
            <p:xfrm>
              <a:off x="709895" y="4798759"/>
              <a:ext cx="7899140" cy="1291939"/>
            </p:xfrm>
            <a:graphic>
              <a:graphicData uri="http://schemas.openxmlformats.org/drawingml/2006/table">
                <a:tbl>
                  <a:tblPr firstRow="1" firstCol="1">
                    <a:tableStyleId>{2D5ABB26-0587-4C30-8999-92F81FD0307C}</a:tableStyleId>
                  </a:tblPr>
                  <a:tblGrid>
                    <a:gridCol w="2982133">
                      <a:extLst>
                        <a:ext uri="{9D8B030D-6E8A-4147-A177-3AD203B41FA5}">
                          <a16:colId xmlns:a16="http://schemas.microsoft.com/office/drawing/2014/main" val="2441138305"/>
                        </a:ext>
                      </a:extLst>
                    </a:gridCol>
                    <a:gridCol w="1122539">
                      <a:extLst>
                        <a:ext uri="{9D8B030D-6E8A-4147-A177-3AD203B41FA5}">
                          <a16:colId xmlns:a16="http://schemas.microsoft.com/office/drawing/2014/main" val="3185467879"/>
                        </a:ext>
                      </a:extLst>
                    </a:gridCol>
                    <a:gridCol w="1054708">
                      <a:extLst>
                        <a:ext uri="{9D8B030D-6E8A-4147-A177-3AD203B41FA5}">
                          <a16:colId xmlns:a16="http://schemas.microsoft.com/office/drawing/2014/main" val="492721138"/>
                        </a:ext>
                      </a:extLst>
                    </a:gridCol>
                    <a:gridCol w="1055536">
                      <a:extLst>
                        <a:ext uri="{9D8B030D-6E8A-4147-A177-3AD203B41FA5}">
                          <a16:colId xmlns:a16="http://schemas.microsoft.com/office/drawing/2014/main" val="4118405969"/>
                        </a:ext>
                      </a:extLst>
                    </a:gridCol>
                    <a:gridCol w="1055536">
                      <a:extLst>
                        <a:ext uri="{9D8B030D-6E8A-4147-A177-3AD203B41FA5}">
                          <a16:colId xmlns:a16="http://schemas.microsoft.com/office/drawing/2014/main" val="3556727772"/>
                        </a:ext>
                      </a:extLst>
                    </a:gridCol>
                    <a:gridCol w="628688">
                      <a:extLst>
                        <a:ext uri="{9D8B030D-6E8A-4147-A177-3AD203B41FA5}">
                          <a16:colId xmlns:a16="http://schemas.microsoft.com/office/drawing/2014/main" val="3267273965"/>
                        </a:ext>
                      </a:extLst>
                    </a:gridCol>
                  </a:tblGrid>
                  <a:tr h="486890">
                    <a:tc>
                      <a:txBody>
                        <a:bodyPr/>
                        <a:lstStyle/>
                        <a:p>
                          <a:pPr algn="ctr"/>
                          <a:r>
                            <a:rPr lang="en-US" sz="1600" b="0" kern="100" dirty="0">
                              <a:effectLst/>
                            </a:rPr>
                            <a:t> </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𝐿</m:t>
                                    </m:r>
                                    <m:r>
                                      <a:rPr lang="en-US" sz="1600" b="0" kern="100" smtClean="0">
                                        <a:effectLst/>
                                        <a:latin typeface="Cambria Math" panose="02040503050406030204" pitchFamily="18" charset="0"/>
                                      </a:rPr>
                                      <m:t>6</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𝐿</m:t>
                                    </m:r>
                                    <m:r>
                                      <a:rPr lang="en-US" sz="1600" b="0" kern="100" smtClean="0">
                                        <a:effectLst/>
                                        <a:latin typeface="Cambria Math" panose="02040503050406030204" pitchFamily="18" charset="0"/>
                                      </a:rPr>
                                      <m:t>24</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𝑆</m:t>
                                    </m:r>
                                    <m:r>
                                      <a:rPr lang="en-US" sz="1600" b="0" kern="100" smtClean="0">
                                        <a:effectLst/>
                                        <a:latin typeface="Cambria Math" panose="02040503050406030204" pitchFamily="18" charset="0"/>
                                      </a:rPr>
                                      <m:t>6</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𝑆</m:t>
                                    </m:r>
                                    <m:r>
                                      <a:rPr lang="en-US" sz="1600" b="0" kern="100" smtClean="0">
                                        <a:effectLst/>
                                        <a:latin typeface="Cambria Math" panose="02040503050406030204" pitchFamily="18" charset="0"/>
                                      </a:rPr>
                                      <m:t>24</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a:t>
                          </a:r>
                          <a:endParaRPr lang="ja-JP" sz="1400" b="0" i="1"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377644"/>
                      </a:ext>
                    </a:extLst>
                  </a:tr>
                  <a:tr h="399533">
                    <a:tc>
                      <a:txBody>
                        <a:bodyPr/>
                        <a:lstStyle/>
                        <a:p>
                          <a:pPr algn="ctr"/>
                          <a:r>
                            <a:rPr lang="ja-JP" altLang="en-US" sz="1600" b="0" kern="100" dirty="0">
                              <a:effectLst/>
                              <a:latin typeface="+mn-ea"/>
                              <a:ea typeface="+mn-ea"/>
                            </a:rPr>
                            <a:t>重ね継手長さ</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tc gridSpan="2">
                      <a:txBody>
                        <a:bodyPr/>
                        <a:lstStyle/>
                        <a:p>
                          <a:pPr algn="ctr"/>
                          <a:r>
                            <a:rPr lang="en-US" sz="1600" b="0" kern="100" dirty="0">
                              <a:effectLst/>
                            </a:rPr>
                            <a:t>24mm (Long)</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gridSpan="2">
                      <a:txBody>
                        <a:bodyPr/>
                        <a:lstStyle/>
                        <a:p>
                          <a:pPr algn="ctr"/>
                          <a:r>
                            <a:rPr lang="en-US" sz="1600" b="0" kern="100" dirty="0">
                              <a:effectLst/>
                            </a:rPr>
                            <a:t>10mm (Small)</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90407141"/>
                      </a:ext>
                    </a:extLst>
                  </a:tr>
                  <a:tr h="405516">
                    <a:tc>
                      <a:txBody>
                        <a:bodyPr/>
                        <a:lstStyle/>
                        <a:p>
                          <a:pPr algn="ctr"/>
                          <a:r>
                            <a:rPr lang="en-US" altLang="ja-JP" sz="1600" b="0" kern="100" dirty="0">
                              <a:effectLst/>
                              <a:latin typeface="+mn-ea"/>
                              <a:ea typeface="+mn-ea"/>
                            </a:rPr>
                            <a:t>1</a:t>
                          </a:r>
                          <a:r>
                            <a:rPr lang="ja-JP" altLang="en-US" sz="1600" b="0" kern="100" dirty="0">
                              <a:effectLst/>
                              <a:latin typeface="+mn-ea"/>
                              <a:ea typeface="+mn-ea"/>
                            </a:rPr>
                            <a:t>層目エポキシ樹脂の硬化時間</a:t>
                          </a:r>
                          <a:endParaRPr lang="ja-JP" sz="16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a:effectLst/>
                            </a:rPr>
                            <a:t>24h</a:t>
                          </a:r>
                          <a:endParaRPr lang="ja-JP" sz="1400" b="0" kern="10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24h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023884"/>
                      </a:ext>
                    </a:extLst>
                  </a:tr>
                </a:tbl>
              </a:graphicData>
            </a:graphic>
          </p:graphicFrame>
        </mc:Choice>
        <mc:Fallback xmlns="">
          <p:graphicFrame>
            <p:nvGraphicFramePr>
              <p:cNvPr id="2" name="表 1">
                <a:extLst>
                  <a:ext uri="{FF2B5EF4-FFF2-40B4-BE49-F238E27FC236}">
                    <a16:creationId xmlns:a16="http://schemas.microsoft.com/office/drawing/2014/main" id="{6628AA20-B3DF-4216-9B0C-A92DB44178A0}"/>
                  </a:ext>
                </a:extLst>
              </p:cNvPr>
              <p:cNvGraphicFramePr>
                <a:graphicFrameLocks noGrp="1"/>
              </p:cNvGraphicFramePr>
              <p:nvPr>
                <p:extLst>
                  <p:ext uri="{D42A27DB-BD31-4B8C-83A1-F6EECF244321}">
                    <p14:modId xmlns:p14="http://schemas.microsoft.com/office/powerpoint/2010/main" val="2831084048"/>
                  </p:ext>
                </p:extLst>
              </p:nvPr>
            </p:nvGraphicFramePr>
            <p:xfrm>
              <a:off x="709895" y="4798759"/>
              <a:ext cx="7899140" cy="1291939"/>
            </p:xfrm>
            <a:graphic>
              <a:graphicData uri="http://schemas.openxmlformats.org/drawingml/2006/table">
                <a:tbl>
                  <a:tblPr firstRow="1" firstCol="1">
                    <a:tableStyleId>{2D5ABB26-0587-4C30-8999-92F81FD0307C}</a:tableStyleId>
                  </a:tblPr>
                  <a:tblGrid>
                    <a:gridCol w="2982133">
                      <a:extLst>
                        <a:ext uri="{9D8B030D-6E8A-4147-A177-3AD203B41FA5}">
                          <a16:colId xmlns:a16="http://schemas.microsoft.com/office/drawing/2014/main" val="2441138305"/>
                        </a:ext>
                      </a:extLst>
                    </a:gridCol>
                    <a:gridCol w="1122539">
                      <a:extLst>
                        <a:ext uri="{9D8B030D-6E8A-4147-A177-3AD203B41FA5}">
                          <a16:colId xmlns:a16="http://schemas.microsoft.com/office/drawing/2014/main" val="3185467879"/>
                        </a:ext>
                      </a:extLst>
                    </a:gridCol>
                    <a:gridCol w="1054708">
                      <a:extLst>
                        <a:ext uri="{9D8B030D-6E8A-4147-A177-3AD203B41FA5}">
                          <a16:colId xmlns:a16="http://schemas.microsoft.com/office/drawing/2014/main" val="492721138"/>
                        </a:ext>
                      </a:extLst>
                    </a:gridCol>
                    <a:gridCol w="1055536">
                      <a:extLst>
                        <a:ext uri="{9D8B030D-6E8A-4147-A177-3AD203B41FA5}">
                          <a16:colId xmlns:a16="http://schemas.microsoft.com/office/drawing/2014/main" val="4118405969"/>
                        </a:ext>
                      </a:extLst>
                    </a:gridCol>
                    <a:gridCol w="1055536">
                      <a:extLst>
                        <a:ext uri="{9D8B030D-6E8A-4147-A177-3AD203B41FA5}">
                          <a16:colId xmlns:a16="http://schemas.microsoft.com/office/drawing/2014/main" val="3556727772"/>
                        </a:ext>
                      </a:extLst>
                    </a:gridCol>
                    <a:gridCol w="628688">
                      <a:extLst>
                        <a:ext uri="{9D8B030D-6E8A-4147-A177-3AD203B41FA5}">
                          <a16:colId xmlns:a16="http://schemas.microsoft.com/office/drawing/2014/main" val="3267273965"/>
                        </a:ext>
                      </a:extLst>
                    </a:gridCol>
                  </a:tblGrid>
                  <a:tr h="486890">
                    <a:tc>
                      <a:txBody>
                        <a:bodyPr/>
                        <a:lstStyle/>
                        <a:p>
                          <a:pPr algn="ctr"/>
                          <a:r>
                            <a:rPr lang="en-US" sz="1600" b="0" kern="100" dirty="0">
                              <a:effectLst/>
                            </a:rPr>
                            <a:t> </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6304" t="-1250" r="-339130"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9595" t="-1250" r="-260694"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89595" t="-1250" r="-160694"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6207" t="-1250" r="-59770" b="-173750"/>
                          </a:stretch>
                        </a:blipFill>
                      </a:tcPr>
                    </a:tc>
                    <a:tc>
                      <a:txBody>
                        <a:bodyPr/>
                        <a:lstStyle/>
                        <a:p>
                          <a:pPr algn="ctr"/>
                          <a:r>
                            <a:rPr lang="en-US" sz="1600" b="0" kern="100" dirty="0">
                              <a:effectLst/>
                            </a:rPr>
                            <a:t>A</a:t>
                          </a:r>
                          <a:endParaRPr lang="ja-JP" sz="1400" b="0" i="1"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377644"/>
                      </a:ext>
                    </a:extLst>
                  </a:tr>
                  <a:tr h="399533">
                    <a:tc>
                      <a:txBody>
                        <a:bodyPr/>
                        <a:lstStyle/>
                        <a:p>
                          <a:pPr algn="ctr"/>
                          <a:r>
                            <a:rPr lang="ja-JP" altLang="en-US" sz="1600" b="0" kern="100" dirty="0">
                              <a:effectLst/>
                              <a:latin typeface="+mn-ea"/>
                              <a:ea typeface="+mn-ea"/>
                            </a:rPr>
                            <a:t>重ね継手長さ</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tc gridSpan="2">
                      <a:txBody>
                        <a:bodyPr/>
                        <a:lstStyle/>
                        <a:p>
                          <a:pPr algn="ctr"/>
                          <a:r>
                            <a:rPr lang="en-US" sz="1600" b="0" kern="100" dirty="0">
                              <a:effectLst/>
                            </a:rPr>
                            <a:t>24mm (Long)</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gridSpan="2">
                      <a:txBody>
                        <a:bodyPr/>
                        <a:lstStyle/>
                        <a:p>
                          <a:pPr algn="ctr"/>
                          <a:r>
                            <a:rPr lang="en-US" sz="1600" b="0" kern="100" dirty="0">
                              <a:effectLst/>
                            </a:rPr>
                            <a:t>10mm (Small)</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90407141"/>
                      </a:ext>
                    </a:extLst>
                  </a:tr>
                  <a:tr h="405516">
                    <a:tc>
                      <a:txBody>
                        <a:bodyPr/>
                        <a:lstStyle/>
                        <a:p>
                          <a:pPr algn="ctr"/>
                          <a:r>
                            <a:rPr lang="en-US" altLang="ja-JP" sz="1600" b="0" kern="100" dirty="0">
                              <a:effectLst/>
                              <a:latin typeface="+mn-ea"/>
                              <a:ea typeface="+mn-ea"/>
                            </a:rPr>
                            <a:t>1</a:t>
                          </a:r>
                          <a:r>
                            <a:rPr lang="ja-JP" altLang="en-US" sz="1600" b="0" kern="100" dirty="0">
                              <a:effectLst/>
                              <a:latin typeface="+mn-ea"/>
                              <a:ea typeface="+mn-ea"/>
                            </a:rPr>
                            <a:t>層目エポキシ樹脂の硬化時間</a:t>
                          </a:r>
                          <a:endParaRPr lang="ja-JP" sz="16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a:effectLst/>
                            </a:rPr>
                            <a:t>24h</a:t>
                          </a:r>
                          <a:endParaRPr lang="ja-JP" sz="1400" b="0" kern="10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24h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023884"/>
                      </a:ext>
                    </a:extLst>
                  </a:tr>
                </a:tbl>
              </a:graphicData>
            </a:graphic>
          </p:graphicFrame>
        </mc:Fallback>
      </mc:AlternateContent>
      <p:sp>
        <p:nvSpPr>
          <p:cNvPr id="19" name="コンテンツ プレースホルダー 9">
            <a:extLst>
              <a:ext uri="{FF2B5EF4-FFF2-40B4-BE49-F238E27FC236}">
                <a16:creationId xmlns:a16="http://schemas.microsoft.com/office/drawing/2014/main" id="{9756350F-29D7-4FF2-9233-513EC705E769}"/>
              </a:ext>
            </a:extLst>
          </p:cNvPr>
          <p:cNvSpPr txBox="1">
            <a:spLocks/>
          </p:cNvSpPr>
          <p:nvPr/>
        </p:nvSpPr>
        <p:spPr>
          <a:xfrm>
            <a:off x="709895" y="6178074"/>
            <a:ext cx="7583316" cy="332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200" dirty="0">
                <a:latin typeface="+mn-ea"/>
              </a:rPr>
              <a:t>B</a:t>
            </a:r>
            <a:r>
              <a:rPr lang="ja-JP" altLang="en-US" sz="1200" dirty="0">
                <a:latin typeface="+mn-ea"/>
              </a:rPr>
              <a:t>：重ね継手強化試験片　</a:t>
            </a:r>
            <a:r>
              <a:rPr lang="en-US" altLang="ja-JP" sz="1200" dirty="0">
                <a:latin typeface="+mn-ea"/>
              </a:rPr>
              <a:t>A</a:t>
            </a:r>
            <a:r>
              <a:rPr lang="ja-JP" altLang="en-US" sz="1200" dirty="0">
                <a:latin typeface="+mn-ea"/>
              </a:rPr>
              <a:t>：普通強化試験片</a:t>
            </a:r>
            <a:endParaRPr lang="en-US" altLang="ja-JP" sz="1200" dirty="0">
              <a:latin typeface="+mn-ea"/>
            </a:endParaRPr>
          </a:p>
        </p:txBody>
      </p:sp>
      <p:pic>
        <p:nvPicPr>
          <p:cNvPr id="24" name="図 23">
            <a:extLst>
              <a:ext uri="{FF2B5EF4-FFF2-40B4-BE49-F238E27FC236}">
                <a16:creationId xmlns:a16="http://schemas.microsoft.com/office/drawing/2014/main" id="{5B23AAD2-5880-4D41-A600-3594D7C58A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69164" y="1145906"/>
            <a:ext cx="2540000" cy="2833885"/>
          </a:xfrm>
          <a:prstGeom prst="rect">
            <a:avLst/>
          </a:prstGeom>
          <a:noFill/>
          <a:ln>
            <a:noFill/>
          </a:ln>
        </p:spPr>
      </p:pic>
      <mc:AlternateContent xmlns:mc="http://schemas.openxmlformats.org/markup-compatibility/2006" xmlns:a14="http://schemas.microsoft.com/office/drawing/2010/main">
        <mc:Choice Requires="a14">
          <p:sp>
            <p:nvSpPr>
              <p:cNvPr id="26" name="コンテンツ プレースホルダー 9">
                <a:extLst>
                  <a:ext uri="{FF2B5EF4-FFF2-40B4-BE49-F238E27FC236}">
                    <a16:creationId xmlns:a16="http://schemas.microsoft.com/office/drawing/2014/main" id="{3A2703E6-85E5-4BFC-8CA1-A383D2D97E36}"/>
                  </a:ext>
                </a:extLst>
              </p:cNvPr>
              <p:cNvSpPr txBox="1">
                <a:spLocks/>
              </p:cNvSpPr>
              <p:nvPr/>
            </p:nvSpPr>
            <p:spPr>
              <a:xfrm>
                <a:off x="4834837" y="2038286"/>
                <a:ext cx="3042697" cy="13461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kern="100" smtClean="0">
                            <a:effectLst/>
                            <a:latin typeface="Cambria Math" panose="02040503050406030204" pitchFamily="18" charset="0"/>
                          </a:rPr>
                          <m:t>𝐿</m:t>
                        </m:r>
                      </m:sub>
                    </m:sSub>
                  </m:oMath>
                </a14:m>
                <a:r>
                  <a:rPr lang="ja-JP" altLang="en-US" sz="1600" dirty="0">
                    <a:latin typeface="+mn-ea"/>
                  </a:rPr>
                  <a:t>：重ね継手長さが</a:t>
                </a:r>
                <a:r>
                  <a:rPr lang="en-US" altLang="ja-JP" sz="1600" dirty="0">
                    <a:latin typeface="+mn-ea"/>
                  </a:rPr>
                  <a:t>24mm</a:t>
                </a:r>
              </a:p>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i="1" kern="100" smtClean="0">
                            <a:effectLst/>
                            <a:latin typeface="Cambria Math" panose="02040503050406030204" pitchFamily="18" charset="0"/>
                          </a:rPr>
                          <m:t>𝑠</m:t>
                        </m:r>
                      </m:sub>
                    </m:sSub>
                  </m:oMath>
                </a14:m>
                <a:r>
                  <a:rPr lang="ja-JP" altLang="en-US" sz="1600" dirty="0">
                    <a:latin typeface="+mn-ea"/>
                  </a:rPr>
                  <a:t>：重ね継手長さが</a:t>
                </a:r>
                <a:r>
                  <a:rPr lang="en-US" altLang="ja-JP" sz="1600" dirty="0">
                    <a:latin typeface="+mn-ea"/>
                  </a:rPr>
                  <a:t>10mm</a:t>
                </a:r>
              </a:p>
              <a:p>
                <a:pPr marL="0" indent="0">
                  <a:buNone/>
                </a:pPr>
                <a:r>
                  <a:rPr lang="en-US" altLang="ja-JP" sz="1600" dirty="0">
                    <a:latin typeface="+mn-ea"/>
                  </a:rPr>
                  <a:t>A </a:t>
                </a:r>
                <a:r>
                  <a:rPr lang="ja-JP" altLang="en-US" sz="1600" dirty="0">
                    <a:latin typeface="+mn-ea"/>
                  </a:rPr>
                  <a:t>：普通強化試験片</a:t>
                </a:r>
                <a:endParaRPr lang="en-US" altLang="ja-JP" sz="1600" dirty="0">
                  <a:latin typeface="+mn-ea"/>
                </a:endParaRPr>
              </a:p>
            </p:txBody>
          </p:sp>
        </mc:Choice>
        <mc:Fallback xmlns="">
          <p:sp>
            <p:nvSpPr>
              <p:cNvPr id="26" name="コンテンツ プレースホルダー 9">
                <a:extLst>
                  <a:ext uri="{FF2B5EF4-FFF2-40B4-BE49-F238E27FC236}">
                    <a16:creationId xmlns:a16="http://schemas.microsoft.com/office/drawing/2014/main" id="{3A2703E6-85E5-4BFC-8CA1-A383D2D97E36}"/>
                  </a:ext>
                </a:extLst>
              </p:cNvPr>
              <p:cNvSpPr txBox="1">
                <a:spLocks noRot="1" noChangeAspect="1" noMove="1" noResize="1" noEditPoints="1" noAdjustHandles="1" noChangeArrowheads="1" noChangeShapeType="1" noTextEdit="1"/>
              </p:cNvSpPr>
              <p:nvPr/>
            </p:nvSpPr>
            <p:spPr>
              <a:xfrm>
                <a:off x="4834837" y="2038286"/>
                <a:ext cx="3042697" cy="1346195"/>
              </a:xfrm>
              <a:prstGeom prst="rect">
                <a:avLst/>
              </a:prstGeom>
              <a:blipFill>
                <a:blip r:embed="rId5"/>
                <a:stretch>
                  <a:fillRect l="-1002" t="-31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57351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FE94327-2C23-4935-86BB-FDF94F8AABD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3" y="58648"/>
            <a:ext cx="7628051"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｜実験結果｜引張強さ</a:t>
            </a:r>
          </a:p>
        </p:txBody>
      </p:sp>
      <p:pic>
        <p:nvPicPr>
          <p:cNvPr id="12" name="図 11">
            <a:extLst>
              <a:ext uri="{FF2B5EF4-FFF2-40B4-BE49-F238E27FC236}">
                <a16:creationId xmlns:a16="http://schemas.microsoft.com/office/drawing/2014/main" id="{3233755B-9952-423F-A20C-85EF82D5F0D9}"/>
              </a:ext>
            </a:extLst>
          </p:cNvPr>
          <p:cNvPicPr/>
          <p:nvPr/>
        </p:nvPicPr>
        <p:blipFill>
          <a:blip r:embed="rId3">
            <a:extLst>
              <a:ext uri="{28A0092B-C50C-407E-A947-70E740481C1C}">
                <a14:useLocalDpi xmlns:a14="http://schemas.microsoft.com/office/drawing/2010/main" val="0"/>
              </a:ext>
            </a:extLst>
          </a:blip>
          <a:stretch>
            <a:fillRect/>
          </a:stretch>
        </p:blipFill>
        <p:spPr>
          <a:xfrm>
            <a:off x="2044963" y="1339494"/>
            <a:ext cx="4624699" cy="3651199"/>
          </a:xfrm>
          <a:prstGeom prst="rect">
            <a:avLst/>
          </a:prstGeom>
        </p:spPr>
      </p:pic>
      <p:sp>
        <p:nvSpPr>
          <p:cNvPr id="13" name="テキスト ボックス 12">
            <a:extLst>
              <a:ext uri="{FF2B5EF4-FFF2-40B4-BE49-F238E27FC236}">
                <a16:creationId xmlns:a16="http://schemas.microsoft.com/office/drawing/2014/main" id="{F8629112-DF01-423B-928F-253C08A26F53}"/>
              </a:ext>
            </a:extLst>
          </p:cNvPr>
          <p:cNvSpPr txBox="1"/>
          <p:nvPr/>
        </p:nvSpPr>
        <p:spPr>
          <a:xfrm>
            <a:off x="838630" y="5230676"/>
            <a:ext cx="7971415"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重ね継手長さが長い程，引張強さは大きくなる．</a:t>
            </a:r>
            <a:endParaRPr kumimoji="1" lang="en-US" altLang="ja-JP" sz="1600" dirty="0">
              <a:latin typeface="+mn-ea"/>
            </a:endParaRPr>
          </a:p>
          <a:p>
            <a:pPr marL="285750" indent="-285750">
              <a:buFont typeface="Wingdings" panose="05000000000000000000" pitchFamily="2" charset="2"/>
              <a:buChar char="Ø"/>
            </a:pPr>
            <a:r>
              <a:rPr kumimoji="1" lang="en-US" altLang="ja-JP" sz="1600" dirty="0">
                <a:latin typeface="+mn-ea"/>
              </a:rPr>
              <a:t>1</a:t>
            </a:r>
            <a:r>
              <a:rPr kumimoji="1" lang="ja-JP" altLang="en-US" sz="1600" dirty="0">
                <a:latin typeface="+mn-ea"/>
              </a:rPr>
              <a:t>層目のエポキシ樹脂の硬化時間が短い程，引張強さは大きくなる．</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十分な重ね継手長さがあれば，普通強化試験片と同等以上の引張強さを得ることができる．</a:t>
            </a:r>
            <a:endParaRPr kumimoji="1" lang="en-US" altLang="ja-JP" sz="1600" dirty="0">
              <a:latin typeface="+mn-ea"/>
            </a:endParaRPr>
          </a:p>
        </p:txBody>
      </p:sp>
    </p:spTree>
    <p:extLst>
      <p:ext uri="{BB962C8B-B14F-4D97-AF65-F5344CB8AC3E}">
        <p14:creationId xmlns:p14="http://schemas.microsoft.com/office/powerpoint/2010/main" val="2662161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6E985E5-DD9D-452F-89F5-31C56A380FE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3" y="52340"/>
            <a:ext cx="7628051"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｜実験結果｜ヤング率</a:t>
            </a:r>
          </a:p>
        </p:txBody>
      </p:sp>
      <p:pic>
        <p:nvPicPr>
          <p:cNvPr id="5" name="図 4">
            <a:extLst>
              <a:ext uri="{FF2B5EF4-FFF2-40B4-BE49-F238E27FC236}">
                <a16:creationId xmlns:a16="http://schemas.microsoft.com/office/drawing/2014/main" id="{F0222482-4FFD-493C-AF76-11551FD27334}"/>
              </a:ext>
            </a:extLst>
          </p:cNvPr>
          <p:cNvPicPr/>
          <p:nvPr/>
        </p:nvPicPr>
        <p:blipFill>
          <a:blip r:embed="rId3">
            <a:extLst>
              <a:ext uri="{28A0092B-C50C-407E-A947-70E740481C1C}">
                <a14:useLocalDpi xmlns:a14="http://schemas.microsoft.com/office/drawing/2010/main" val="0"/>
              </a:ext>
            </a:extLst>
          </a:blip>
          <a:stretch>
            <a:fillRect/>
          </a:stretch>
        </p:blipFill>
        <p:spPr>
          <a:xfrm>
            <a:off x="2243409" y="1337167"/>
            <a:ext cx="4514057" cy="3658883"/>
          </a:xfrm>
          <a:prstGeom prst="rect">
            <a:avLst/>
          </a:prstGeom>
        </p:spPr>
      </p:pic>
      <p:sp>
        <p:nvSpPr>
          <p:cNvPr id="6" name="テキスト ボックス 5">
            <a:extLst>
              <a:ext uri="{FF2B5EF4-FFF2-40B4-BE49-F238E27FC236}">
                <a16:creationId xmlns:a16="http://schemas.microsoft.com/office/drawing/2014/main" id="{851F9314-C909-4BF4-BBAD-61EF1F2177FC}"/>
              </a:ext>
            </a:extLst>
          </p:cNvPr>
          <p:cNvSpPr txBox="1"/>
          <p:nvPr/>
        </p:nvSpPr>
        <p:spPr>
          <a:xfrm>
            <a:off x="782972" y="5318140"/>
            <a:ext cx="7780584" cy="86177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1</a:t>
            </a:r>
            <a:r>
              <a:rPr kumimoji="1" lang="ja-JP" altLang="en-US" sz="1600" dirty="0">
                <a:latin typeface="+mn-ea"/>
              </a:rPr>
              <a:t>層目のエポキシ樹脂の硬化時間に寄らず，重ね継手長さが大きい程ヤング率は向上する．</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ヤング率に関して，重ね継手はむしろヤング率を向上させる．</a:t>
            </a:r>
            <a:endParaRPr kumimoji="1" lang="en-US" altLang="ja-JP" sz="1600" dirty="0">
              <a:latin typeface="+mn-ea"/>
            </a:endParaRPr>
          </a:p>
        </p:txBody>
      </p:sp>
    </p:spTree>
    <p:extLst>
      <p:ext uri="{BB962C8B-B14F-4D97-AF65-F5344CB8AC3E}">
        <p14:creationId xmlns:p14="http://schemas.microsoft.com/office/powerpoint/2010/main" val="4024210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C9CDCC1A-E865-4024-8111-4A95CF2595A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83847"/>
            <a:ext cx="8087027" cy="5463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自動強化試験片</a:t>
            </a:r>
            <a:endParaRPr lang="ja-JP" altLang="en-US" sz="2400" dirty="0">
              <a:solidFill>
                <a:schemeClr val="bg1"/>
              </a:solidFill>
              <a:latin typeface="+mn-ea"/>
              <a:ea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47" y="4260622"/>
            <a:ext cx="3599418" cy="1837150"/>
          </a:xfrm>
          <a:prstGeom prst="rect">
            <a:avLst/>
          </a:prstGeom>
        </p:spPr>
      </p:pic>
      <p:sp>
        <p:nvSpPr>
          <p:cNvPr id="29" name="テキスト ボックス 28">
            <a:extLst>
              <a:ext uri="{FF2B5EF4-FFF2-40B4-BE49-F238E27FC236}">
                <a16:creationId xmlns:a16="http://schemas.microsoft.com/office/drawing/2014/main" id="{F140C200-587A-40F9-9D0A-3A00CC21EB73}"/>
              </a:ext>
            </a:extLst>
          </p:cNvPr>
          <p:cNvSpPr txBox="1"/>
          <p:nvPr/>
        </p:nvSpPr>
        <p:spPr>
          <a:xfrm>
            <a:off x="4332911" y="5179197"/>
            <a:ext cx="4422084" cy="861774"/>
          </a:xfrm>
          <a:prstGeom prst="rect">
            <a:avLst/>
          </a:prstGeom>
          <a:noFill/>
        </p:spPr>
        <p:txBody>
          <a:bodyPr wrap="square" rtlCol="0">
            <a:spAutoFit/>
          </a:bodyPr>
          <a:lstStyle/>
          <a:p>
            <a:r>
              <a:rPr lang="ja-JP" altLang="en-US" sz="1600" dirty="0">
                <a:latin typeface="+mn-ea"/>
              </a:rPr>
              <a:t>自動強化試験片はボイドがほとんどない．</a:t>
            </a:r>
            <a:endParaRPr lang="en-US" altLang="ja-JP" sz="1600" dirty="0">
              <a:latin typeface="+mn-ea"/>
            </a:endParaRPr>
          </a:p>
          <a:p>
            <a:r>
              <a:rPr lang="ja-JP" altLang="en-US" sz="1600" dirty="0">
                <a:latin typeface="+mn-ea"/>
              </a:rPr>
              <a:t>↓</a:t>
            </a:r>
            <a:endParaRPr lang="en-US" altLang="ja-JP" sz="1600" dirty="0">
              <a:latin typeface="+mn-ea"/>
            </a:endParaRPr>
          </a:p>
          <a:p>
            <a:r>
              <a:rPr lang="ja-JP" altLang="en-US" sz="1600" dirty="0">
                <a:solidFill>
                  <a:srgbClr val="FF0000"/>
                </a:solidFill>
                <a:latin typeface="+mn-ea"/>
              </a:rPr>
              <a:t>自動埋め込みの方が成形品質が高い</a:t>
            </a:r>
            <a:endParaRPr lang="en-US" altLang="ja-JP" sz="1600" dirty="0">
              <a:solidFill>
                <a:srgbClr val="FF0000"/>
              </a:solidFill>
              <a:latin typeface="+mn-ea"/>
            </a:endParaRPr>
          </a:p>
        </p:txBody>
      </p:sp>
      <p:pic>
        <p:nvPicPr>
          <p:cNvPr id="3" name="図 2">
            <a:extLst>
              <a:ext uri="{FF2B5EF4-FFF2-40B4-BE49-F238E27FC236}">
                <a16:creationId xmlns:a16="http://schemas.microsoft.com/office/drawing/2014/main" id="{4FAEDFE0-B2C2-4F01-B8BE-0F61D7BB6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583" y="1097822"/>
            <a:ext cx="1676561" cy="2139872"/>
          </a:xfrm>
          <a:prstGeom prst="rect">
            <a:avLst/>
          </a:prstGeom>
        </p:spPr>
      </p:pic>
      <p:sp>
        <p:nvSpPr>
          <p:cNvPr id="20" name="テキスト ボックス 19">
            <a:extLst>
              <a:ext uri="{FF2B5EF4-FFF2-40B4-BE49-F238E27FC236}">
                <a16:creationId xmlns:a16="http://schemas.microsoft.com/office/drawing/2014/main" id="{D14CE824-8242-4D0D-BB9E-E71C8EA0D787}"/>
              </a:ext>
            </a:extLst>
          </p:cNvPr>
          <p:cNvSpPr txBox="1"/>
          <p:nvPr/>
        </p:nvSpPr>
        <p:spPr>
          <a:xfrm>
            <a:off x="1061680" y="6157550"/>
            <a:ext cx="2496151" cy="338554"/>
          </a:xfrm>
          <a:prstGeom prst="rect">
            <a:avLst/>
          </a:prstGeom>
          <a:noFill/>
        </p:spPr>
        <p:txBody>
          <a:bodyPr wrap="square" rtlCol="0">
            <a:spAutoFit/>
          </a:bodyPr>
          <a:lstStyle/>
          <a:p>
            <a:r>
              <a:rPr lang="ja-JP" altLang="en-US" sz="1600" dirty="0">
                <a:latin typeface="+mn-ea"/>
              </a:rPr>
              <a:t>自動強化試験片の断面</a:t>
            </a:r>
            <a:endParaRPr lang="en-US" altLang="ja-JP" sz="1600" dirty="0">
              <a:solidFill>
                <a:srgbClr val="FF0000"/>
              </a:solidFill>
              <a:latin typeface="+mn-ea"/>
            </a:endParaRPr>
          </a:p>
        </p:txBody>
      </p:sp>
      <p:pic>
        <p:nvPicPr>
          <p:cNvPr id="8" name="図 7">
            <a:extLst>
              <a:ext uri="{FF2B5EF4-FFF2-40B4-BE49-F238E27FC236}">
                <a16:creationId xmlns:a16="http://schemas.microsoft.com/office/drawing/2014/main" id="{8B44BB59-56E8-4701-AA72-8F769250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47" y="1097822"/>
            <a:ext cx="5721351" cy="2735755"/>
          </a:xfrm>
          <a:prstGeom prst="rect">
            <a:avLst/>
          </a:prstGeom>
        </p:spPr>
      </p:pic>
    </p:spTree>
    <p:extLst>
      <p:ext uri="{BB962C8B-B14F-4D97-AF65-F5344CB8AC3E}">
        <p14:creationId xmlns:p14="http://schemas.microsoft.com/office/powerpoint/2010/main" val="3667942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0748199D-BE7F-42A1-8C2B-B52622B7638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5" y="84393"/>
            <a:ext cx="8087027" cy="496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試験条件</a:t>
            </a:r>
            <a:r>
              <a:rPr lang="ja-JP" altLang="en-US" sz="2400" dirty="0">
                <a:solidFill>
                  <a:schemeClr val="bg1"/>
                </a:solidFill>
                <a:latin typeface="+mn-ea"/>
                <a:ea typeface="+mn-ea"/>
              </a:rPr>
              <a:t>｜自動強化試験片</a:t>
            </a:r>
          </a:p>
        </p:txBody>
      </p:sp>
      <p:sp>
        <p:nvSpPr>
          <p:cNvPr id="30" name="テキスト ボックス 29">
            <a:extLst>
              <a:ext uri="{FF2B5EF4-FFF2-40B4-BE49-F238E27FC236}">
                <a16:creationId xmlns:a16="http://schemas.microsoft.com/office/drawing/2014/main" id="{DDE6EE19-0BEE-435C-8867-CD3EEE332338}"/>
              </a:ext>
            </a:extLst>
          </p:cNvPr>
          <p:cNvSpPr txBox="1"/>
          <p:nvPr/>
        </p:nvSpPr>
        <p:spPr>
          <a:xfrm>
            <a:off x="7165275" y="6109248"/>
            <a:ext cx="1285049" cy="430887"/>
          </a:xfrm>
          <a:prstGeom prst="rect">
            <a:avLst/>
          </a:prstGeom>
          <a:noFill/>
        </p:spPr>
        <p:txBody>
          <a:bodyPr wrap="square" rtlCol="0">
            <a:spAutoFit/>
          </a:bodyPr>
          <a:lstStyle/>
          <a:p>
            <a:r>
              <a:rPr kumimoji="1" lang="ja-JP" altLang="en-US" sz="1100" dirty="0">
                <a:latin typeface="+mn-ea"/>
              </a:rPr>
              <a:t>自動強化試験片</a:t>
            </a:r>
            <a:endParaRPr kumimoji="1" lang="en-US" altLang="ja-JP" sz="1100" dirty="0">
              <a:latin typeface="+mn-ea"/>
            </a:endParaRPr>
          </a:p>
          <a:p>
            <a:r>
              <a:rPr kumimoji="1" lang="ja-JP" altLang="en-US" sz="1100" dirty="0">
                <a:latin typeface="+mn-ea"/>
              </a:rPr>
              <a:t>断面と寸法</a:t>
            </a:r>
          </a:p>
        </p:txBody>
      </p:sp>
      <p:sp>
        <p:nvSpPr>
          <p:cNvPr id="18" name="テキスト ボックス 17">
            <a:extLst>
              <a:ext uri="{FF2B5EF4-FFF2-40B4-BE49-F238E27FC236}">
                <a16:creationId xmlns:a16="http://schemas.microsoft.com/office/drawing/2014/main" id="{086E54E6-78FB-4ADE-8C8A-B97A1FC09E3D}"/>
              </a:ext>
            </a:extLst>
          </p:cNvPr>
          <p:cNvSpPr txBox="1"/>
          <p:nvPr/>
        </p:nvSpPr>
        <p:spPr>
          <a:xfrm>
            <a:off x="264772" y="796337"/>
            <a:ext cx="8597427" cy="584775"/>
          </a:xfrm>
          <a:prstGeom prst="rect">
            <a:avLst/>
          </a:prstGeom>
          <a:noFill/>
        </p:spPr>
        <p:txBody>
          <a:bodyPr wrap="square" rtlCol="0">
            <a:spAutoFit/>
          </a:bodyPr>
          <a:lstStyle/>
          <a:p>
            <a:r>
              <a:rPr kumimoji="1" lang="en-US" altLang="ja-JP" sz="1600" dirty="0">
                <a:latin typeface="+mn-ea"/>
              </a:rPr>
              <a:t>CFRP</a:t>
            </a:r>
            <a:r>
              <a:rPr kumimoji="1" lang="ja-JP" altLang="en-US" sz="1600" dirty="0">
                <a:latin typeface="+mn-ea"/>
              </a:rPr>
              <a:t>とエポキシ樹脂を</a:t>
            </a:r>
            <a:r>
              <a:rPr kumimoji="1" lang="ja-JP" altLang="en-US" sz="1600" dirty="0">
                <a:solidFill>
                  <a:srgbClr val="FF0000"/>
                </a:solidFill>
                <a:latin typeface="+mn-ea"/>
              </a:rPr>
              <a:t>自動的</a:t>
            </a:r>
            <a:r>
              <a:rPr kumimoji="1" lang="ja-JP" altLang="en-US" sz="1600" dirty="0">
                <a:latin typeface="+mn-ea"/>
              </a:rPr>
              <a:t>に埋め込み，自動強化試験片を作製し，</a:t>
            </a:r>
            <a:endParaRPr kumimoji="1" lang="en-US" altLang="ja-JP" sz="1600" dirty="0">
              <a:latin typeface="+mn-ea"/>
            </a:endParaRPr>
          </a:p>
          <a:p>
            <a:r>
              <a:rPr kumimoji="1" lang="ja-JP" altLang="en-US" sz="1600" dirty="0">
                <a:latin typeface="+mn-ea"/>
              </a:rPr>
              <a:t>手動強化試験片と同等の強度が出るかを確認する．</a:t>
            </a:r>
          </a:p>
        </p:txBody>
      </p:sp>
      <p:sp>
        <p:nvSpPr>
          <p:cNvPr id="22" name="四角形: 角を丸くする 21">
            <a:extLst>
              <a:ext uri="{FF2B5EF4-FFF2-40B4-BE49-F238E27FC236}">
                <a16:creationId xmlns:a16="http://schemas.microsoft.com/office/drawing/2014/main" id="{FACCE052-4AA8-4284-A15E-F1931275FEDC}"/>
              </a:ext>
            </a:extLst>
          </p:cNvPr>
          <p:cNvSpPr/>
          <p:nvPr/>
        </p:nvSpPr>
        <p:spPr>
          <a:xfrm>
            <a:off x="289396" y="3392699"/>
            <a:ext cx="6139978"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3" name="正方形/長方形 22">
            <a:extLst>
              <a:ext uri="{FF2B5EF4-FFF2-40B4-BE49-F238E27FC236}">
                <a16:creationId xmlns:a16="http://schemas.microsoft.com/office/drawing/2014/main" id="{D11104FA-EEFE-4A1C-8749-AEF2DFFF64E8}"/>
              </a:ext>
            </a:extLst>
          </p:cNvPr>
          <p:cNvSpPr/>
          <p:nvPr/>
        </p:nvSpPr>
        <p:spPr>
          <a:xfrm>
            <a:off x="363464" y="3450437"/>
            <a:ext cx="1005403" cy="338554"/>
          </a:xfrm>
          <a:prstGeom prst="rect">
            <a:avLst/>
          </a:prstGeom>
        </p:spPr>
        <p:txBody>
          <a:bodyPr wrap="none">
            <a:spAutoFit/>
          </a:bodyPr>
          <a:lstStyle/>
          <a:p>
            <a:r>
              <a:rPr kumimoji="1" lang="ja-JP" altLang="en-US" sz="1600" b="1" dirty="0">
                <a:solidFill>
                  <a:schemeClr val="bg1"/>
                </a:solidFill>
                <a:latin typeface="+mn-ea"/>
              </a:rPr>
              <a:t>試験条件</a:t>
            </a:r>
          </a:p>
        </p:txBody>
      </p:sp>
      <p:sp>
        <p:nvSpPr>
          <p:cNvPr id="25" name="四角形: 角を丸くする 24">
            <a:extLst>
              <a:ext uri="{FF2B5EF4-FFF2-40B4-BE49-F238E27FC236}">
                <a16:creationId xmlns:a16="http://schemas.microsoft.com/office/drawing/2014/main" id="{DCE476ED-A836-45E8-AE35-BB6DE88E6D22}"/>
              </a:ext>
            </a:extLst>
          </p:cNvPr>
          <p:cNvSpPr/>
          <p:nvPr/>
        </p:nvSpPr>
        <p:spPr>
          <a:xfrm>
            <a:off x="289396" y="5163607"/>
            <a:ext cx="6139977"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latin typeface="+mn-ea"/>
            </a:endParaRPr>
          </a:p>
        </p:txBody>
      </p:sp>
      <p:sp>
        <p:nvSpPr>
          <p:cNvPr id="26" name="正方形/長方形 25">
            <a:extLst>
              <a:ext uri="{FF2B5EF4-FFF2-40B4-BE49-F238E27FC236}">
                <a16:creationId xmlns:a16="http://schemas.microsoft.com/office/drawing/2014/main" id="{CE903FE1-5A47-46A3-BA91-1312FC76FA8E}"/>
              </a:ext>
            </a:extLst>
          </p:cNvPr>
          <p:cNvSpPr/>
          <p:nvPr/>
        </p:nvSpPr>
        <p:spPr>
          <a:xfrm>
            <a:off x="386056" y="5215871"/>
            <a:ext cx="1415772" cy="338554"/>
          </a:xfrm>
          <a:prstGeom prst="rect">
            <a:avLst/>
          </a:prstGeom>
        </p:spPr>
        <p:txBody>
          <a:bodyPr wrap="none">
            <a:spAutoFit/>
          </a:bodyPr>
          <a:lstStyle/>
          <a:p>
            <a:r>
              <a:rPr kumimoji="1" lang="ja-JP" altLang="en-US" sz="1600" b="1" dirty="0">
                <a:solidFill>
                  <a:schemeClr val="bg1"/>
                </a:solidFill>
                <a:latin typeface="+mn-ea"/>
              </a:rPr>
              <a:t>実験結果から</a:t>
            </a:r>
          </a:p>
        </p:txBody>
      </p:sp>
      <p:sp>
        <p:nvSpPr>
          <p:cNvPr id="31" name="テキスト ボックス 30">
            <a:extLst>
              <a:ext uri="{FF2B5EF4-FFF2-40B4-BE49-F238E27FC236}">
                <a16:creationId xmlns:a16="http://schemas.microsoft.com/office/drawing/2014/main" id="{E2B8F7E9-F540-403F-BE54-C627FBBEAF91}"/>
              </a:ext>
            </a:extLst>
          </p:cNvPr>
          <p:cNvSpPr txBox="1"/>
          <p:nvPr/>
        </p:nvSpPr>
        <p:spPr>
          <a:xfrm>
            <a:off x="207622" y="3882070"/>
            <a:ext cx="5878853"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引張試験機：</a:t>
            </a:r>
            <a:r>
              <a:rPr kumimoji="1" lang="en-US" altLang="ja-JP" sz="1600" dirty="0">
                <a:latin typeface="+mn-ea"/>
              </a:rPr>
              <a:t>SHIMAZU AG-X</a:t>
            </a:r>
          </a:p>
          <a:p>
            <a:pPr marL="285750" indent="-285750">
              <a:buFont typeface="Wingdings" panose="05000000000000000000" pitchFamily="2" charset="2"/>
              <a:buChar char="Ø"/>
            </a:pPr>
            <a:r>
              <a:rPr kumimoji="1" lang="ja-JP" altLang="en-US" sz="1600" dirty="0">
                <a:latin typeface="+mn-ea"/>
              </a:rPr>
              <a:t>試験速度：</a:t>
            </a:r>
            <a:r>
              <a:rPr kumimoji="1" lang="en-US" altLang="ja-JP" sz="1600" dirty="0">
                <a:latin typeface="+mn-ea"/>
              </a:rPr>
              <a:t>1 mm/min</a:t>
            </a:r>
          </a:p>
          <a:p>
            <a:pPr marL="285750" indent="-285750">
              <a:buFont typeface="Wingdings" panose="05000000000000000000" pitchFamily="2" charset="2"/>
              <a:buChar char="Ø"/>
            </a:pPr>
            <a:r>
              <a:rPr kumimoji="1" lang="ja-JP" altLang="en-US" sz="1600" dirty="0">
                <a:latin typeface="+mn-ea"/>
              </a:rPr>
              <a:t>強化部分の強度が知りたいため，</a:t>
            </a:r>
            <a:r>
              <a:rPr kumimoji="1" lang="en-US" altLang="ja-JP" sz="1600" dirty="0">
                <a:latin typeface="+mn-ea"/>
              </a:rPr>
              <a:t>CFRP</a:t>
            </a:r>
            <a:r>
              <a:rPr kumimoji="1" lang="ja-JP" altLang="en-US" sz="1600" dirty="0">
                <a:latin typeface="+mn-ea"/>
              </a:rPr>
              <a:t>と取り付け部が重なるように試験片を取り付ける．</a:t>
            </a:r>
          </a:p>
        </p:txBody>
      </p:sp>
      <p:sp>
        <p:nvSpPr>
          <p:cNvPr id="33" name="テキスト ボックス 32">
            <a:extLst>
              <a:ext uri="{FF2B5EF4-FFF2-40B4-BE49-F238E27FC236}">
                <a16:creationId xmlns:a16="http://schemas.microsoft.com/office/drawing/2014/main" id="{29FF9DB3-40FD-4135-85FA-A768F6FB84CB}"/>
              </a:ext>
            </a:extLst>
          </p:cNvPr>
          <p:cNvSpPr txBox="1"/>
          <p:nvPr/>
        </p:nvSpPr>
        <p:spPr>
          <a:xfrm>
            <a:off x="264772" y="5647583"/>
            <a:ext cx="5821703" cy="86177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引張強さを算出</a:t>
            </a:r>
            <a:endParaRPr kumimoji="1" lang="en-US" altLang="ja-JP" sz="1600" dirty="0">
              <a:latin typeface="+mn-ea"/>
            </a:endParaRPr>
          </a:p>
          <a:p>
            <a:pPr marL="285750" indent="-285750">
              <a:buFont typeface="Wingdings" panose="05000000000000000000" pitchFamily="2" charset="2"/>
              <a:buChar char="Ø"/>
            </a:pPr>
            <a:r>
              <a:rPr kumimoji="1" lang="ja-JP" altLang="en-US" sz="1600" dirty="0"/>
              <a:t>穴無試験片と比較</a:t>
            </a:r>
            <a:endParaRPr kumimoji="1" lang="en-US" altLang="ja-JP" sz="1600" dirty="0"/>
          </a:p>
          <a:p>
            <a:pPr marL="285750" indent="-285750">
              <a:buFont typeface="Wingdings" panose="05000000000000000000" pitchFamily="2" charset="2"/>
              <a:buChar char="Ø"/>
            </a:pPr>
            <a:r>
              <a:rPr kumimoji="1" lang="ja-JP" altLang="en-US" sz="1600" dirty="0"/>
              <a:t>手動強化試験片と自動強化試験片の引張強さを比較</a:t>
            </a:r>
            <a:endParaRPr kumimoji="1" lang="en-US" altLang="ja-JP" sz="1600" dirty="0"/>
          </a:p>
        </p:txBody>
      </p:sp>
      <p:sp>
        <p:nvSpPr>
          <p:cNvPr id="34" name="四角形: 角を丸くする 33">
            <a:extLst>
              <a:ext uri="{FF2B5EF4-FFF2-40B4-BE49-F238E27FC236}">
                <a16:creationId xmlns:a16="http://schemas.microsoft.com/office/drawing/2014/main" id="{2500CA8C-7BA4-4172-A2E1-3C6A97AF2DE7}"/>
              </a:ext>
            </a:extLst>
          </p:cNvPr>
          <p:cNvSpPr/>
          <p:nvPr/>
        </p:nvSpPr>
        <p:spPr>
          <a:xfrm>
            <a:off x="289395" y="1637009"/>
            <a:ext cx="6139979"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35" name="正方形/長方形 34">
            <a:extLst>
              <a:ext uri="{FF2B5EF4-FFF2-40B4-BE49-F238E27FC236}">
                <a16:creationId xmlns:a16="http://schemas.microsoft.com/office/drawing/2014/main" id="{F4D707DF-5E44-4D01-A581-F7E0369A8B9E}"/>
              </a:ext>
            </a:extLst>
          </p:cNvPr>
          <p:cNvSpPr/>
          <p:nvPr/>
        </p:nvSpPr>
        <p:spPr>
          <a:xfrm>
            <a:off x="363464" y="1694747"/>
            <a:ext cx="2852063" cy="338554"/>
          </a:xfrm>
          <a:prstGeom prst="rect">
            <a:avLst/>
          </a:prstGeom>
        </p:spPr>
        <p:txBody>
          <a:bodyPr wrap="none">
            <a:spAutoFit/>
          </a:bodyPr>
          <a:lstStyle/>
          <a:p>
            <a:r>
              <a:rPr kumimoji="1" lang="ja-JP" altLang="en-US" sz="1600" b="1" dirty="0">
                <a:solidFill>
                  <a:schemeClr val="bg1"/>
                </a:solidFill>
                <a:latin typeface="+mn-ea"/>
              </a:rPr>
              <a:t>プリント条件・試験片諸条件</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4AD5579-3DBA-4F45-87F8-4A4DA21ECB9A}"/>
                  </a:ext>
                </a:extLst>
              </p:cNvPr>
              <p:cNvSpPr txBox="1"/>
              <p:nvPr/>
            </p:nvSpPr>
            <p:spPr>
              <a:xfrm>
                <a:off x="207622" y="2083673"/>
                <a:ext cx="6369774" cy="1107996"/>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3D</a:t>
                </a:r>
                <a:r>
                  <a:rPr kumimoji="1" lang="ja-JP" altLang="en-US" sz="1600" dirty="0">
                    <a:latin typeface="+mn-ea"/>
                  </a:rPr>
                  <a:t>プリンター：</a:t>
                </a:r>
                <a:r>
                  <a:rPr kumimoji="1" lang="en-US" altLang="ja-JP" sz="1600" dirty="0">
                    <a:latin typeface="+mn-ea"/>
                  </a:rPr>
                  <a:t>Ender-5</a:t>
                </a:r>
              </a:p>
              <a:p>
                <a:pPr marL="285750" indent="-285750">
                  <a:buFont typeface="Wingdings" panose="05000000000000000000" pitchFamily="2" charset="2"/>
                  <a:buChar char="Ø"/>
                </a:pPr>
                <a:r>
                  <a:rPr kumimoji="1" lang="ja-JP" altLang="en-US" sz="1600" dirty="0">
                    <a:latin typeface="+mn-ea"/>
                  </a:rPr>
                  <a:t>充填率：</a:t>
                </a:r>
                <a:r>
                  <a:rPr kumimoji="1" lang="en-US" altLang="ja-JP" sz="1600" dirty="0">
                    <a:latin typeface="+mn-ea"/>
                  </a:rPr>
                  <a:t>100%</a:t>
                </a:r>
              </a:p>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ロッド：</a:t>
                </a:r>
                <a:r>
                  <a:rPr kumimoji="1" lang="en-US" altLang="ja-JP" sz="1600" dirty="0">
                    <a:solidFill>
                      <a:srgbClr val="FF0000"/>
                    </a:solidFill>
                    <a:latin typeface="+mn-ea"/>
                  </a:rPr>
                  <a:t>CFRP</a:t>
                </a:r>
                <a:r>
                  <a:rPr kumimoji="1" lang="ja-JP" altLang="en-US" sz="1600" dirty="0">
                    <a:solidFill>
                      <a:srgbClr val="FF0000"/>
                    </a:solidFill>
                    <a:latin typeface="+mn-ea"/>
                  </a:rPr>
                  <a:t>フィラメント</a:t>
                </a:r>
                <a:r>
                  <a:rPr kumimoji="1" lang="en-US" altLang="ja-JP" sz="1600" dirty="0">
                    <a:solidFill>
                      <a:srgbClr val="FF0000"/>
                    </a:solidFill>
                    <a:latin typeface="+mn-ea"/>
                  </a:rPr>
                  <a:t>15</a:t>
                </a:r>
                <a:r>
                  <a:rPr kumimoji="1" lang="ja-JP" altLang="en-US" sz="1600" dirty="0">
                    <a:solidFill>
                      <a:srgbClr val="FF0000"/>
                    </a:solidFill>
                    <a:latin typeface="+mn-ea"/>
                  </a:rPr>
                  <a:t>本を束ねて作製</a:t>
                </a:r>
                <a:endParaRPr kumimoji="1" lang="en-US" altLang="ja-JP" sz="1600" dirty="0">
                  <a:solidFill>
                    <a:srgbClr val="FF0000"/>
                  </a:solidFill>
                  <a:latin typeface="+mn-ea"/>
                </a:endParaRPr>
              </a:p>
              <a:p>
                <a:r>
                  <a:rPr kumimoji="1" lang="ja-JP" altLang="en-US" sz="1600" dirty="0">
                    <a:latin typeface="+mn-ea"/>
                  </a:rPr>
                  <a:t>　したものを使用（</a:t>
                </a:r>
                <a14:m>
                  <m:oMath xmlns:m="http://schemas.openxmlformats.org/officeDocument/2006/math">
                    <m:sSub>
                      <m:sSubPr>
                        <m:ctrlPr>
                          <a:rPr lang="ja-JP" altLang="ja-JP" sz="1600" i="1" smtClean="0">
                            <a:effectLst/>
                            <a:latin typeface="Cambria Math" panose="02040503050406030204" pitchFamily="18" charset="0"/>
                            <a:ea typeface="Cambria Math" panose="02040503050406030204" pitchFamily="18" charset="0"/>
                            <a:cs typeface="Italic"/>
                          </a:rPr>
                        </m:ctrlPr>
                      </m:sSubPr>
                      <m:e>
                        <m:r>
                          <a:rPr lang="en-US" altLang="ja-JP" sz="1600" b="0" i="1">
                            <a:effectLst/>
                            <a:latin typeface="Cambria Math" panose="02040503050406030204" pitchFamily="18" charset="0"/>
                            <a:ea typeface="游明朝" panose="02020400000000000000" pitchFamily="18" charset="-128"/>
                            <a:cs typeface="Italic"/>
                          </a:rPr>
                          <m:t>𝑉</m:t>
                        </m:r>
                      </m:e>
                      <m:sub>
                        <m:r>
                          <a:rPr lang="en-US" altLang="ja-JP" sz="1600" b="0" i="1">
                            <a:effectLst/>
                            <a:latin typeface="Cambria Math" panose="02040503050406030204" pitchFamily="18" charset="0"/>
                            <a:ea typeface="游明朝" panose="02020400000000000000" pitchFamily="18" charset="-128"/>
                            <a:cs typeface="Italic"/>
                          </a:rPr>
                          <m:t>𝑓</m:t>
                        </m:r>
                      </m:sub>
                    </m:sSub>
                  </m:oMath>
                </a14:m>
                <a:r>
                  <a:rPr kumimoji="1" lang="ja-JP" altLang="en-US" sz="1600" dirty="0">
                    <a:latin typeface="+mn-ea"/>
                  </a:rPr>
                  <a:t>：約</a:t>
                </a:r>
                <a:r>
                  <a:rPr kumimoji="1" lang="en-US" altLang="ja-JP" sz="1600" dirty="0">
                    <a:latin typeface="+mn-ea"/>
                  </a:rPr>
                  <a:t>2.6%</a:t>
                </a:r>
                <a:r>
                  <a:rPr kumimoji="1" lang="ja-JP" altLang="en-US" sz="1600" dirty="0">
                    <a:latin typeface="+mn-ea"/>
                  </a:rPr>
                  <a:t>），長さ</a:t>
                </a:r>
                <a:r>
                  <a:rPr kumimoji="1" lang="en-US" altLang="ja-JP" sz="1600" dirty="0">
                    <a:latin typeface="+mn-ea"/>
                  </a:rPr>
                  <a:t>30mm</a:t>
                </a:r>
                <a:r>
                  <a:rPr kumimoji="1" lang="ja-JP" altLang="en-US" sz="1600" dirty="0">
                    <a:latin typeface="+mn-ea"/>
                  </a:rPr>
                  <a:t>，外径</a:t>
                </a:r>
                <a:r>
                  <a:rPr kumimoji="1" lang="en-US" altLang="ja-JP" sz="1600" dirty="0">
                    <a:latin typeface="+mn-ea"/>
                  </a:rPr>
                  <a:t>2mm</a:t>
                </a:r>
                <a:endParaRPr kumimoji="1" lang="ja-JP" altLang="en-US" sz="1600" dirty="0">
                  <a:latin typeface="+mn-ea"/>
                </a:endParaRPr>
              </a:p>
            </p:txBody>
          </p:sp>
        </mc:Choice>
        <mc:Fallback xmlns="">
          <p:sp>
            <p:nvSpPr>
              <p:cNvPr id="36" name="テキスト ボックス 35">
                <a:extLst>
                  <a:ext uri="{FF2B5EF4-FFF2-40B4-BE49-F238E27FC236}">
                    <a16:creationId xmlns:a16="http://schemas.microsoft.com/office/drawing/2014/main" id="{E4AD5579-3DBA-4F45-87F8-4A4DA21ECB9A}"/>
                  </a:ext>
                </a:extLst>
              </p:cNvPr>
              <p:cNvSpPr txBox="1">
                <a:spLocks noRot="1" noChangeAspect="1" noMove="1" noResize="1" noEditPoints="1" noAdjustHandles="1" noChangeArrowheads="1" noChangeShapeType="1" noTextEdit="1"/>
              </p:cNvSpPr>
              <p:nvPr/>
            </p:nvSpPr>
            <p:spPr>
              <a:xfrm>
                <a:off x="207622" y="2083673"/>
                <a:ext cx="6369774" cy="1107996"/>
              </a:xfrm>
              <a:prstGeom prst="rect">
                <a:avLst/>
              </a:prstGeom>
              <a:blipFill>
                <a:blip r:embed="rId2"/>
                <a:stretch>
                  <a:fillRect l="-383" t="-1648" b="-3846"/>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FA4A3055-E96F-45EE-AD63-580B45341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396" y="3168624"/>
            <a:ext cx="2244402" cy="2940624"/>
          </a:xfrm>
          <a:prstGeom prst="rect">
            <a:avLst/>
          </a:prstGeom>
        </p:spPr>
      </p:pic>
      <p:pic>
        <p:nvPicPr>
          <p:cNvPr id="10" name="図 9" descr="ブラック, 座る, ドア, 異なる が含まれている画像&#10;&#10;自動的に生成された説明">
            <a:extLst>
              <a:ext uri="{FF2B5EF4-FFF2-40B4-BE49-F238E27FC236}">
                <a16:creationId xmlns:a16="http://schemas.microsoft.com/office/drawing/2014/main" id="{0666A5D2-7DD6-4B9C-981E-90CF9D522B90}"/>
              </a:ext>
            </a:extLst>
          </p:cNvPr>
          <p:cNvPicPr>
            <a:picLocks noChangeAspect="1"/>
          </p:cNvPicPr>
          <p:nvPr/>
        </p:nvPicPr>
        <p:blipFill rotWithShape="1">
          <a:blip r:embed="rId4">
            <a:extLst>
              <a:ext uri="{28A0092B-C50C-407E-A947-70E740481C1C}">
                <a14:useLocalDpi xmlns:a14="http://schemas.microsoft.com/office/drawing/2010/main" val="0"/>
              </a:ext>
            </a:extLst>
          </a:blip>
          <a:srcRect l="87753" t="28726" b="29984"/>
          <a:stretch/>
        </p:blipFill>
        <p:spPr>
          <a:xfrm rot="16200000">
            <a:off x="7254760" y="1223973"/>
            <a:ext cx="881108" cy="1977155"/>
          </a:xfrm>
          <a:prstGeom prst="rect">
            <a:avLst/>
          </a:prstGeom>
        </p:spPr>
      </p:pic>
      <p:sp>
        <p:nvSpPr>
          <p:cNvPr id="11" name="テキスト ボックス 10">
            <a:extLst>
              <a:ext uri="{FF2B5EF4-FFF2-40B4-BE49-F238E27FC236}">
                <a16:creationId xmlns:a16="http://schemas.microsoft.com/office/drawing/2014/main" id="{B22B9885-D72C-4A50-B677-6094A629B739}"/>
              </a:ext>
            </a:extLst>
          </p:cNvPr>
          <p:cNvSpPr txBox="1"/>
          <p:nvPr/>
        </p:nvSpPr>
        <p:spPr>
          <a:xfrm>
            <a:off x="7217131" y="2636036"/>
            <a:ext cx="1285049" cy="261610"/>
          </a:xfrm>
          <a:prstGeom prst="rect">
            <a:avLst/>
          </a:prstGeom>
          <a:noFill/>
        </p:spPr>
        <p:txBody>
          <a:bodyPr wrap="square" rtlCol="0">
            <a:spAutoFit/>
          </a:bodyPr>
          <a:lstStyle/>
          <a:p>
            <a:r>
              <a:rPr kumimoji="1" lang="en-US" altLang="ja-JP" sz="1100" dirty="0">
                <a:latin typeface="+mn-ea"/>
              </a:rPr>
              <a:t>CFRP</a:t>
            </a:r>
            <a:r>
              <a:rPr kumimoji="1" lang="ja-JP" altLang="en-US" sz="1100" dirty="0">
                <a:latin typeface="+mn-ea"/>
              </a:rPr>
              <a:t>ロッド</a:t>
            </a:r>
          </a:p>
        </p:txBody>
      </p:sp>
    </p:spTree>
    <p:extLst>
      <p:ext uri="{BB962C8B-B14F-4D97-AF65-F5344CB8AC3E}">
        <p14:creationId xmlns:p14="http://schemas.microsoft.com/office/powerpoint/2010/main" val="3013782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D109A739-97B2-48C5-804D-846026890F6C}"/>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9221034-B800-4FD7-8DB4-83E50B353109}"/>
              </a:ext>
            </a:extLst>
          </p:cNvPr>
          <p:cNvSpPr txBox="1">
            <a:spLocks/>
          </p:cNvSpPr>
          <p:nvPr/>
        </p:nvSpPr>
        <p:spPr>
          <a:xfrm>
            <a:off x="267593" y="46403"/>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游ゴシック" panose="020B0400000000000000" pitchFamily="50" charset="-128"/>
                <a:ea typeface="游ゴシック" panose="020B0400000000000000" pitchFamily="50" charset="-128"/>
              </a:rPr>
              <a:t>CFRP</a:t>
            </a:r>
            <a:r>
              <a:rPr lang="ja-JP" altLang="en-US" sz="2400" b="1" dirty="0">
                <a:solidFill>
                  <a:schemeClr val="bg1"/>
                </a:solidFill>
                <a:latin typeface="游ゴシック" panose="020B0400000000000000" pitchFamily="50" charset="-128"/>
                <a:ea typeface="游ゴシック" panose="020B0400000000000000" pitchFamily="50" charset="-128"/>
              </a:rPr>
              <a:t>ロッド作成方法</a:t>
            </a:r>
            <a:endParaRPr lang="en-US" altLang="ja-JP" sz="2400" b="1" dirty="0">
              <a:solidFill>
                <a:schemeClr val="bg1"/>
              </a:solidFill>
              <a:latin typeface="游ゴシック" panose="020B0400000000000000" pitchFamily="50" charset="-128"/>
              <a:ea typeface="游ゴシック" panose="020B0400000000000000" pitchFamily="50" charset="-128"/>
            </a:endParaRPr>
          </a:p>
        </p:txBody>
      </p:sp>
      <p:pic>
        <p:nvPicPr>
          <p:cNvPr id="7" name="図 6" descr="ブラック, 座る, ドア, 異なる が含まれている画像&#10;&#10;自動的に生成された説明">
            <a:extLst>
              <a:ext uri="{FF2B5EF4-FFF2-40B4-BE49-F238E27FC236}">
                <a16:creationId xmlns:a16="http://schemas.microsoft.com/office/drawing/2014/main" id="{C7021AB0-9EEF-40D9-A02D-B6E3D2915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347" y="1114418"/>
            <a:ext cx="6862527" cy="4567606"/>
          </a:xfrm>
          <a:prstGeom prst="rect">
            <a:avLst/>
          </a:prstGeom>
        </p:spPr>
      </p:pic>
      <p:sp>
        <p:nvSpPr>
          <p:cNvPr id="6" name="テキスト ボックス 5">
            <a:extLst>
              <a:ext uri="{FF2B5EF4-FFF2-40B4-BE49-F238E27FC236}">
                <a16:creationId xmlns:a16="http://schemas.microsoft.com/office/drawing/2014/main" id="{58D518A6-2575-45EB-99B8-D7FC39086CC8}"/>
              </a:ext>
            </a:extLst>
          </p:cNvPr>
          <p:cNvSpPr txBox="1"/>
          <p:nvPr/>
        </p:nvSpPr>
        <p:spPr>
          <a:xfrm>
            <a:off x="986629" y="6058249"/>
            <a:ext cx="6092946"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latin typeface="+mn-ea"/>
              </a:rPr>
              <a:t>縦繊維｜</a:t>
            </a:r>
            <a:r>
              <a:rPr kumimoji="1" lang="en-US" altLang="ja-JP" sz="1600" dirty="0">
                <a:latin typeface="Times New Roman" panose="02020603050405020304" pitchFamily="18" charset="0"/>
                <a:cs typeface="Times New Roman" panose="02020603050405020304" pitchFamily="18" charset="0"/>
              </a:rPr>
              <a:t>CFF</a:t>
            </a:r>
            <a:r>
              <a:rPr kumimoji="1" lang="ja-JP" altLang="en-US" sz="1600" dirty="0">
                <a:latin typeface="Times New Roman" panose="02020603050405020304" pitchFamily="18" charset="0"/>
                <a:cs typeface="Times New Roman" panose="02020603050405020304" pitchFamily="18" charset="0"/>
              </a:rPr>
              <a:t> </a:t>
            </a:r>
            <a:r>
              <a:rPr lang="en-US" altLang="ja-JP" sz="1600" dirty="0" err="1">
                <a:latin typeface="Times New Roman" panose="02020603050405020304" pitchFamily="18" charset="0"/>
                <a:cs typeface="Times New Roman" panose="02020603050405020304" pitchFamily="18" charset="0"/>
              </a:rPr>
              <a:t>Markforged</a:t>
            </a:r>
            <a:r>
              <a:rPr lang="ja-JP" altLang="en-US" sz="1600" dirty="0">
                <a:latin typeface="+mn-ea"/>
              </a:rPr>
              <a:t>社 </a:t>
            </a:r>
            <a:r>
              <a:rPr lang="en-US" altLang="ja-JP" sz="1600" dirty="0">
                <a:latin typeface="Times New Roman" panose="02020603050405020304" pitchFamily="18" charset="0"/>
                <a:cs typeface="Times New Roman" panose="02020603050405020304" pitchFamily="18" charset="0"/>
              </a:rPr>
              <a:t>φ=0.37mm</a:t>
            </a:r>
            <a:endParaRPr lang="en-US" altLang="ja-JP" sz="1600" dirty="0">
              <a:latin typeface="+mn-ea"/>
            </a:endParaRPr>
          </a:p>
        </p:txBody>
      </p:sp>
      <p:sp>
        <p:nvSpPr>
          <p:cNvPr id="3" name="テキスト ボックス 2">
            <a:extLst>
              <a:ext uri="{FF2B5EF4-FFF2-40B4-BE49-F238E27FC236}">
                <a16:creationId xmlns:a16="http://schemas.microsoft.com/office/drawing/2014/main" id="{97F372B8-D583-4B00-969F-147C7E67BBA5}"/>
              </a:ext>
            </a:extLst>
          </p:cNvPr>
          <p:cNvSpPr txBox="1"/>
          <p:nvPr/>
        </p:nvSpPr>
        <p:spPr>
          <a:xfrm>
            <a:off x="423078" y="3105834"/>
            <a:ext cx="1254321" cy="584775"/>
          </a:xfrm>
          <a:prstGeom prst="rect">
            <a:avLst/>
          </a:prstGeom>
          <a:noFill/>
        </p:spPr>
        <p:txBody>
          <a:bodyPr wrap="square" rtlCol="0">
            <a:spAutoFit/>
          </a:bodyPr>
          <a:lstStyle/>
          <a:p>
            <a:r>
              <a:rPr kumimoji="1" lang="en-US" altLang="ja-JP" sz="1600" dirty="0"/>
              <a:t>CFRP </a:t>
            </a:r>
          </a:p>
          <a:p>
            <a:r>
              <a:rPr kumimoji="1" lang="en-US" altLang="ja-JP" sz="1600" dirty="0"/>
              <a:t>filament</a:t>
            </a:r>
            <a:endParaRPr kumimoji="1" lang="ja-JP" altLang="en-US" sz="1600" dirty="0"/>
          </a:p>
        </p:txBody>
      </p:sp>
    </p:spTree>
    <p:extLst>
      <p:ext uri="{BB962C8B-B14F-4D97-AF65-F5344CB8AC3E}">
        <p14:creationId xmlns:p14="http://schemas.microsoft.com/office/powerpoint/2010/main" val="18660197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1706212-B6BF-4311-90AC-257E0619ACB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9221034-B800-4FD7-8DB4-83E50B353109}"/>
              </a:ext>
            </a:extLst>
          </p:cNvPr>
          <p:cNvSpPr txBox="1">
            <a:spLocks/>
          </p:cNvSpPr>
          <p:nvPr/>
        </p:nvSpPr>
        <p:spPr>
          <a:xfrm>
            <a:off x="267593" y="46403"/>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800" b="1" dirty="0">
                <a:solidFill>
                  <a:schemeClr val="bg1"/>
                </a:solidFill>
                <a:latin typeface="游ゴシック" panose="020B0400000000000000" pitchFamily="50" charset="-128"/>
                <a:ea typeface="游ゴシック" panose="020B0400000000000000" pitchFamily="50" charset="-128"/>
              </a:rPr>
              <a:t>CFRP(Carbon Fiber Reinforced Plastics)</a:t>
            </a:r>
            <a:r>
              <a:rPr lang="ja-JP" altLang="en-US" sz="1800" b="1" dirty="0">
                <a:solidFill>
                  <a:schemeClr val="bg1"/>
                </a:solidFill>
                <a:latin typeface="游ゴシック" panose="020B0400000000000000" pitchFamily="50" charset="-128"/>
                <a:ea typeface="游ゴシック" panose="020B0400000000000000" pitchFamily="50" charset="-128"/>
              </a:rPr>
              <a:t>｜炭素繊維強化プラスチック</a:t>
            </a:r>
          </a:p>
        </p:txBody>
      </p:sp>
      <p:sp>
        <p:nvSpPr>
          <p:cNvPr id="10" name="テキスト ボックス 9">
            <a:extLst>
              <a:ext uri="{FF2B5EF4-FFF2-40B4-BE49-F238E27FC236}">
                <a16:creationId xmlns:a16="http://schemas.microsoft.com/office/drawing/2014/main" id="{AF4B2A8A-8F72-4151-85D9-88F38A4D0281}"/>
              </a:ext>
            </a:extLst>
          </p:cNvPr>
          <p:cNvSpPr txBox="1"/>
          <p:nvPr/>
        </p:nvSpPr>
        <p:spPr>
          <a:xfrm>
            <a:off x="783204" y="1007570"/>
            <a:ext cx="6881854" cy="338554"/>
          </a:xfrm>
          <a:prstGeom prst="rect">
            <a:avLst/>
          </a:prstGeom>
          <a:noFill/>
        </p:spPr>
        <p:txBody>
          <a:bodyPr wrap="square">
            <a:spAutoFit/>
          </a:bodyPr>
          <a:lstStyle/>
          <a:p>
            <a:r>
              <a:rPr lang="ja-JP" altLang="en-US" sz="1600" b="1" dirty="0">
                <a:latin typeface="+mn-ea"/>
              </a:rPr>
              <a:t>特徴：</a:t>
            </a:r>
            <a:r>
              <a:rPr lang="ja-JP" altLang="en-US" sz="1600" dirty="0">
                <a:latin typeface="+mn-ea"/>
              </a:rPr>
              <a:t>軽い・強い・腐食しない</a:t>
            </a:r>
            <a:endParaRPr lang="en-US" altLang="ja-JP" sz="1600" dirty="0">
              <a:latin typeface="+mn-ea"/>
            </a:endParaRPr>
          </a:p>
        </p:txBody>
      </p:sp>
      <p:pic>
        <p:nvPicPr>
          <p:cNvPr id="12" name="図 11">
            <a:extLst>
              <a:ext uri="{FF2B5EF4-FFF2-40B4-BE49-F238E27FC236}">
                <a16:creationId xmlns:a16="http://schemas.microsoft.com/office/drawing/2014/main" id="{7782D277-8DBC-49D6-ABD8-9506A0D5EA46}"/>
              </a:ext>
            </a:extLst>
          </p:cNvPr>
          <p:cNvPicPr>
            <a:picLocks noChangeAspect="1"/>
          </p:cNvPicPr>
          <p:nvPr/>
        </p:nvPicPr>
        <p:blipFill>
          <a:blip r:embed="rId2"/>
          <a:stretch>
            <a:fillRect/>
          </a:stretch>
        </p:blipFill>
        <p:spPr>
          <a:xfrm>
            <a:off x="1136988" y="1644712"/>
            <a:ext cx="6870023" cy="2344075"/>
          </a:xfrm>
          <a:prstGeom prst="rect">
            <a:avLst/>
          </a:prstGeom>
        </p:spPr>
      </p:pic>
      <p:sp>
        <p:nvSpPr>
          <p:cNvPr id="13" name="テキスト ボックス 12">
            <a:extLst>
              <a:ext uri="{FF2B5EF4-FFF2-40B4-BE49-F238E27FC236}">
                <a16:creationId xmlns:a16="http://schemas.microsoft.com/office/drawing/2014/main" id="{4DA33B03-4105-4244-BB96-64DABA09AEB9}"/>
              </a:ext>
            </a:extLst>
          </p:cNvPr>
          <p:cNvSpPr txBox="1"/>
          <p:nvPr/>
        </p:nvSpPr>
        <p:spPr>
          <a:xfrm>
            <a:off x="1136988" y="3988787"/>
            <a:ext cx="6881854" cy="276999"/>
          </a:xfrm>
          <a:prstGeom prst="rect">
            <a:avLst/>
          </a:prstGeom>
          <a:noFill/>
        </p:spPr>
        <p:txBody>
          <a:bodyPr wrap="square">
            <a:spAutoFit/>
          </a:bodyPr>
          <a:lstStyle/>
          <a:p>
            <a:r>
              <a:rPr lang="ja-JP" altLang="en-US" sz="1200" dirty="0">
                <a:latin typeface="+mn-ea"/>
              </a:rPr>
              <a:t>出典｜</a:t>
            </a:r>
            <a:r>
              <a:rPr lang="en-US" altLang="ja-JP" sz="1200" dirty="0">
                <a:latin typeface="+mn-ea"/>
              </a:rPr>
              <a:t>https://www.carbonmagic.com/cfrp/</a:t>
            </a:r>
            <a:endParaRPr lang="ja-JP" altLang="en-US" sz="1200" dirty="0">
              <a:latin typeface="+mn-ea"/>
            </a:endParaRPr>
          </a:p>
        </p:txBody>
      </p:sp>
      <p:sp>
        <p:nvSpPr>
          <p:cNvPr id="14" name="テキスト ボックス 13">
            <a:extLst>
              <a:ext uri="{FF2B5EF4-FFF2-40B4-BE49-F238E27FC236}">
                <a16:creationId xmlns:a16="http://schemas.microsoft.com/office/drawing/2014/main" id="{A7179600-BA8A-47D3-8ED1-E887CDA492EE}"/>
              </a:ext>
            </a:extLst>
          </p:cNvPr>
          <p:cNvSpPr txBox="1"/>
          <p:nvPr/>
        </p:nvSpPr>
        <p:spPr>
          <a:xfrm>
            <a:off x="783204" y="4596718"/>
            <a:ext cx="6881854" cy="1815882"/>
          </a:xfrm>
          <a:prstGeom prst="rect">
            <a:avLst/>
          </a:prstGeom>
          <a:noFill/>
        </p:spPr>
        <p:txBody>
          <a:bodyPr wrap="square">
            <a:spAutoFit/>
          </a:bodyPr>
          <a:lstStyle/>
          <a:p>
            <a:r>
              <a:rPr lang="ja-JP" altLang="en-US" sz="1600" b="1" dirty="0">
                <a:latin typeface="+mn-ea"/>
              </a:rPr>
              <a:t>使用用途</a:t>
            </a:r>
            <a:endParaRPr lang="en-US" altLang="ja-JP" sz="1600" b="1" dirty="0">
              <a:latin typeface="+mn-ea"/>
            </a:endParaRPr>
          </a:p>
          <a:p>
            <a:pPr marL="285750" indent="-285750">
              <a:buFont typeface="Wingdings" panose="05000000000000000000" pitchFamily="2" charset="2"/>
              <a:buChar char="Ø"/>
            </a:pPr>
            <a:r>
              <a:rPr lang="ja-JP" altLang="en-US" sz="1600" dirty="0">
                <a:latin typeface="+mn-ea"/>
              </a:rPr>
              <a:t>航空機の翼，胴体，座席など</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ロケットのモーターケース</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自動車部品</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ドローン</a:t>
            </a:r>
            <a:endParaRPr lang="en-US" altLang="ja-JP" sz="1600" dirty="0">
              <a:latin typeface="+mn-ea"/>
            </a:endParaRPr>
          </a:p>
          <a:p>
            <a:pPr marL="285750" indent="-285750">
              <a:buFont typeface="Wingdings" panose="05000000000000000000" pitchFamily="2" charset="2"/>
              <a:buChar char="Ø"/>
            </a:pPr>
            <a:endParaRPr lang="en-US" altLang="ja-JP" sz="1600" dirty="0">
              <a:latin typeface="+mn-ea"/>
            </a:endParaRPr>
          </a:p>
          <a:p>
            <a:r>
              <a:rPr lang="ja-JP" altLang="en-US" sz="1600" dirty="0">
                <a:latin typeface="+mn-ea"/>
              </a:rPr>
              <a:t>→ 軽量化，耐疲労性，耐熱性などが求めらるときに使用される．</a:t>
            </a:r>
            <a:endParaRPr lang="en-US" altLang="ja-JP" sz="1600" dirty="0">
              <a:latin typeface="+mn-ea"/>
            </a:endParaRPr>
          </a:p>
        </p:txBody>
      </p:sp>
    </p:spTree>
    <p:extLst>
      <p:ext uri="{BB962C8B-B14F-4D97-AF65-F5344CB8AC3E}">
        <p14:creationId xmlns:p14="http://schemas.microsoft.com/office/powerpoint/2010/main" val="36277873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1E73C5AA-C678-42D1-BFDA-E234EC97038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64480"/>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実験結果</a:t>
            </a:r>
            <a:r>
              <a:rPr lang="ja-JP" altLang="en-US" sz="2400" dirty="0">
                <a:solidFill>
                  <a:schemeClr val="bg1"/>
                </a:solidFill>
                <a:latin typeface="+mn-ea"/>
                <a:ea typeface="+mn-ea"/>
              </a:rPr>
              <a:t>｜自動強化試験片</a:t>
            </a:r>
          </a:p>
        </p:txBody>
      </p:sp>
      <p:sp>
        <p:nvSpPr>
          <p:cNvPr id="7" name="テキスト ボックス 6">
            <a:extLst>
              <a:ext uri="{FF2B5EF4-FFF2-40B4-BE49-F238E27FC236}">
                <a16:creationId xmlns:a16="http://schemas.microsoft.com/office/drawing/2014/main" id="{D78771B0-D668-4015-B5B5-7A54B73442DB}"/>
              </a:ext>
            </a:extLst>
          </p:cNvPr>
          <p:cNvSpPr txBox="1"/>
          <p:nvPr/>
        </p:nvSpPr>
        <p:spPr>
          <a:xfrm>
            <a:off x="4455504" y="1606191"/>
            <a:ext cx="4407507" cy="230832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latin typeface="+mn-ea"/>
              </a:rPr>
              <a:t>穴無試験片と比較して引張強さが</a:t>
            </a:r>
            <a:r>
              <a:rPr lang="en-US" altLang="ja-JP" sz="1600" dirty="0">
                <a:latin typeface="+mn-ea"/>
              </a:rPr>
              <a:t>45%</a:t>
            </a:r>
            <a:r>
              <a:rPr lang="ja-JP" altLang="en-US" sz="1600" dirty="0">
                <a:latin typeface="+mn-ea"/>
              </a:rPr>
              <a:t>向上．</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手動強化試験片では穴無試験片から強度が</a:t>
            </a:r>
            <a:r>
              <a:rPr lang="en-US" altLang="ja-JP" sz="1600" dirty="0">
                <a:latin typeface="+mn-ea"/>
              </a:rPr>
              <a:t>90%</a:t>
            </a:r>
            <a:r>
              <a:rPr lang="ja-JP" altLang="en-US" sz="1600" dirty="0">
                <a:latin typeface="+mn-ea"/>
              </a:rPr>
              <a:t>向上しており，自動強化試験片の強度は十分ではない．</a:t>
            </a:r>
            <a:endParaRPr lang="en-US" altLang="ja-JP" sz="1600" dirty="0">
              <a:latin typeface="+mn-ea"/>
            </a:endParaRPr>
          </a:p>
          <a:p>
            <a:endParaRPr lang="en-US" altLang="ja-JP" sz="1600" dirty="0">
              <a:latin typeface="+mn-ea"/>
            </a:endParaRPr>
          </a:p>
          <a:p>
            <a:r>
              <a:rPr lang="ja-JP" altLang="en-US" sz="1600" b="1" dirty="0">
                <a:solidFill>
                  <a:schemeClr val="accent1">
                    <a:lumMod val="50000"/>
                  </a:schemeClr>
                </a:solidFill>
                <a:latin typeface="+mn-ea"/>
              </a:rPr>
              <a:t>原因</a:t>
            </a:r>
            <a:endParaRPr lang="en-US" altLang="ja-JP" sz="1600" b="1" dirty="0">
              <a:solidFill>
                <a:schemeClr val="accent1">
                  <a:lumMod val="50000"/>
                </a:schemeClr>
              </a:solidFill>
              <a:latin typeface="+mn-ea"/>
            </a:endParaRPr>
          </a:p>
          <a:p>
            <a:r>
              <a:rPr lang="en-US" altLang="ja-JP" sz="1600" dirty="0">
                <a:latin typeface="+mn-ea"/>
              </a:rPr>
              <a:t>CFRP</a:t>
            </a:r>
            <a:r>
              <a:rPr lang="ja-JP" altLang="en-US" sz="1600" dirty="0">
                <a:latin typeface="+mn-ea"/>
              </a:rPr>
              <a:t>ロッドの長さが</a:t>
            </a:r>
            <a:r>
              <a:rPr lang="en-US" altLang="ja-JP" sz="1600" dirty="0">
                <a:latin typeface="+mn-ea"/>
              </a:rPr>
              <a:t>30mm</a:t>
            </a:r>
            <a:r>
              <a:rPr lang="ja-JP" altLang="en-US" sz="1600" dirty="0">
                <a:latin typeface="+mn-ea"/>
              </a:rPr>
              <a:t>と短く，</a:t>
            </a:r>
            <a:endParaRPr lang="en-US" altLang="ja-JP" sz="1600" dirty="0">
              <a:latin typeface="+mn-ea"/>
            </a:endParaRPr>
          </a:p>
          <a:p>
            <a:r>
              <a:rPr lang="ja-JP" altLang="en-US" sz="1600" dirty="0">
                <a:latin typeface="+mn-ea"/>
              </a:rPr>
              <a:t>掴み部分で応力集中が生じ破断に至ったと考えられる．</a:t>
            </a:r>
            <a:endParaRPr lang="en-US" altLang="ja-JP" sz="1600" dirty="0">
              <a:latin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98" y="4771132"/>
            <a:ext cx="3599418" cy="1837150"/>
          </a:xfrm>
          <a:prstGeom prst="rect">
            <a:avLst/>
          </a:prstGeom>
        </p:spPr>
      </p:pic>
      <p:grpSp>
        <p:nvGrpSpPr>
          <p:cNvPr id="22" name="グループ化 21">
            <a:extLst>
              <a:ext uri="{FF2B5EF4-FFF2-40B4-BE49-F238E27FC236}">
                <a16:creationId xmlns:a16="http://schemas.microsoft.com/office/drawing/2014/main" id="{7B715A17-6A1A-4DD9-95DC-AF6313D96DA2}"/>
              </a:ext>
            </a:extLst>
          </p:cNvPr>
          <p:cNvGrpSpPr/>
          <p:nvPr/>
        </p:nvGrpSpPr>
        <p:grpSpPr>
          <a:xfrm>
            <a:off x="289398" y="824358"/>
            <a:ext cx="8606952" cy="435761"/>
            <a:chOff x="360060" y="3075275"/>
            <a:chExt cx="4499884" cy="435761"/>
          </a:xfrm>
        </p:grpSpPr>
        <p:sp>
          <p:nvSpPr>
            <p:cNvPr id="23" name="四角形: 角を丸くする 22">
              <a:extLst>
                <a:ext uri="{FF2B5EF4-FFF2-40B4-BE49-F238E27FC236}">
                  <a16:creationId xmlns:a16="http://schemas.microsoft.com/office/drawing/2014/main" id="{3CFE013D-204B-4A7B-873B-471D81579856}"/>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4" name="テキスト ボックス 23">
              <a:extLst>
                <a:ext uri="{FF2B5EF4-FFF2-40B4-BE49-F238E27FC236}">
                  <a16:creationId xmlns:a16="http://schemas.microsoft.com/office/drawing/2014/main" id="{BEDE84B6-5730-4729-8488-99E2D3C74716}"/>
                </a:ext>
              </a:extLst>
            </p:cNvPr>
            <p:cNvSpPr txBox="1"/>
            <p:nvPr/>
          </p:nvSpPr>
          <p:spPr>
            <a:xfrm flipH="1">
              <a:off x="421519" y="3137779"/>
              <a:ext cx="3393657" cy="338554"/>
            </a:xfrm>
            <a:prstGeom prst="rect">
              <a:avLst/>
            </a:prstGeom>
            <a:noFill/>
          </p:spPr>
          <p:txBody>
            <a:bodyPr wrap="square" rtlCol="0">
              <a:spAutoFit/>
            </a:bodyPr>
            <a:lstStyle/>
            <a:p>
              <a:r>
                <a:rPr kumimoji="1" lang="ja-JP" altLang="en-US" sz="1600" b="1" dirty="0">
                  <a:solidFill>
                    <a:schemeClr val="bg1"/>
                  </a:solidFill>
                </a:rPr>
                <a:t>引張強さ｜</a:t>
              </a:r>
              <a:r>
                <a:rPr kumimoji="1" lang="ja-JP" altLang="en-US" sz="1600" dirty="0">
                  <a:solidFill>
                    <a:schemeClr val="bg1"/>
                  </a:solidFill>
                </a:rPr>
                <a:t>手動強化試験片と自動強化試験片の比較</a:t>
              </a:r>
            </a:p>
          </p:txBody>
        </p:sp>
      </p:grpSp>
      <p:grpSp>
        <p:nvGrpSpPr>
          <p:cNvPr id="25" name="グループ化 24">
            <a:extLst>
              <a:ext uri="{FF2B5EF4-FFF2-40B4-BE49-F238E27FC236}">
                <a16:creationId xmlns:a16="http://schemas.microsoft.com/office/drawing/2014/main" id="{A2179506-8D1B-47CD-9D09-FFBFE6BAD9F8}"/>
              </a:ext>
            </a:extLst>
          </p:cNvPr>
          <p:cNvGrpSpPr/>
          <p:nvPr/>
        </p:nvGrpSpPr>
        <p:grpSpPr>
          <a:xfrm>
            <a:off x="289398" y="4196977"/>
            <a:ext cx="8606952" cy="435761"/>
            <a:chOff x="360060" y="3075275"/>
            <a:chExt cx="4499884" cy="435761"/>
          </a:xfrm>
        </p:grpSpPr>
        <p:sp>
          <p:nvSpPr>
            <p:cNvPr id="26" name="四角形: 角を丸くする 25">
              <a:extLst>
                <a:ext uri="{FF2B5EF4-FFF2-40B4-BE49-F238E27FC236}">
                  <a16:creationId xmlns:a16="http://schemas.microsoft.com/office/drawing/2014/main" id="{5F3DDC5B-9897-4D78-A5AF-A7688F0BC44B}"/>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7" name="テキスト ボックス 26">
              <a:extLst>
                <a:ext uri="{FF2B5EF4-FFF2-40B4-BE49-F238E27FC236}">
                  <a16:creationId xmlns:a16="http://schemas.microsoft.com/office/drawing/2014/main" id="{AEAF44EB-5B09-47A3-AEB7-A2FB3F4C5CE2}"/>
                </a:ext>
              </a:extLst>
            </p:cNvPr>
            <p:cNvSpPr txBox="1"/>
            <p:nvPr/>
          </p:nvSpPr>
          <p:spPr>
            <a:xfrm flipH="1">
              <a:off x="421519" y="3137779"/>
              <a:ext cx="3393657" cy="338554"/>
            </a:xfrm>
            <a:prstGeom prst="rect">
              <a:avLst/>
            </a:prstGeom>
            <a:noFill/>
          </p:spPr>
          <p:txBody>
            <a:bodyPr wrap="square" rtlCol="0">
              <a:spAutoFit/>
            </a:bodyPr>
            <a:lstStyle/>
            <a:p>
              <a:r>
                <a:rPr kumimoji="1" lang="ja-JP" altLang="en-US" sz="1600" b="1" dirty="0">
                  <a:solidFill>
                    <a:schemeClr val="bg1"/>
                  </a:solidFill>
                </a:rPr>
                <a:t>自動強化試験片の断面観察</a:t>
              </a:r>
            </a:p>
          </p:txBody>
        </p:sp>
      </p:grpSp>
      <p:sp>
        <p:nvSpPr>
          <p:cNvPr id="29" name="テキスト ボックス 28">
            <a:extLst>
              <a:ext uri="{FF2B5EF4-FFF2-40B4-BE49-F238E27FC236}">
                <a16:creationId xmlns:a16="http://schemas.microsoft.com/office/drawing/2014/main" id="{F140C200-587A-40F9-9D0A-3A00CC21EB73}"/>
              </a:ext>
            </a:extLst>
          </p:cNvPr>
          <p:cNvSpPr txBox="1"/>
          <p:nvPr/>
        </p:nvSpPr>
        <p:spPr>
          <a:xfrm>
            <a:off x="4440927" y="5027243"/>
            <a:ext cx="4422084" cy="1354217"/>
          </a:xfrm>
          <a:prstGeom prst="rect">
            <a:avLst/>
          </a:prstGeom>
          <a:noFill/>
        </p:spPr>
        <p:txBody>
          <a:bodyPr wrap="square" rtlCol="0">
            <a:spAutoFit/>
          </a:bodyPr>
          <a:lstStyle/>
          <a:p>
            <a:r>
              <a:rPr lang="ja-JP" altLang="en-US" sz="1600" dirty="0">
                <a:latin typeface="+mn-ea"/>
              </a:rPr>
              <a:t>手動強化試験片の場合，ボイド面積は</a:t>
            </a:r>
            <a:endParaRPr lang="en-US" altLang="ja-JP" sz="1600" dirty="0">
              <a:latin typeface="+mn-ea"/>
            </a:endParaRPr>
          </a:p>
          <a:p>
            <a:r>
              <a:rPr lang="ja-JP" altLang="en-US" sz="1600" dirty="0">
                <a:latin typeface="+mn-ea"/>
              </a:rPr>
              <a:t>試験片断面積の約</a:t>
            </a:r>
            <a:r>
              <a:rPr lang="en-US" altLang="ja-JP" sz="1600" dirty="0">
                <a:latin typeface="+mn-ea"/>
              </a:rPr>
              <a:t>0.9%</a:t>
            </a:r>
            <a:r>
              <a:rPr lang="ja-JP" altLang="en-US" sz="1600" dirty="0">
                <a:latin typeface="+mn-ea"/>
              </a:rPr>
              <a:t>あったのに対し，</a:t>
            </a:r>
            <a:endParaRPr lang="en-US" altLang="ja-JP" sz="1600" dirty="0">
              <a:latin typeface="+mn-ea"/>
            </a:endParaRPr>
          </a:p>
          <a:p>
            <a:r>
              <a:rPr lang="ja-JP" altLang="en-US" sz="1600" dirty="0">
                <a:latin typeface="+mn-ea"/>
              </a:rPr>
              <a:t>自動強化試験片はボイドがほとんどない．</a:t>
            </a:r>
            <a:endParaRPr lang="en-US" altLang="ja-JP" sz="1600" dirty="0">
              <a:latin typeface="+mn-ea"/>
            </a:endParaRPr>
          </a:p>
          <a:p>
            <a:r>
              <a:rPr lang="ja-JP" altLang="en-US" sz="1600" dirty="0">
                <a:latin typeface="+mn-ea"/>
              </a:rPr>
              <a:t>↓</a:t>
            </a:r>
            <a:endParaRPr lang="en-US" altLang="ja-JP" sz="1600" dirty="0">
              <a:latin typeface="+mn-ea"/>
            </a:endParaRPr>
          </a:p>
          <a:p>
            <a:r>
              <a:rPr lang="ja-JP" altLang="en-US" sz="1600" dirty="0">
                <a:solidFill>
                  <a:srgbClr val="FF0000"/>
                </a:solidFill>
                <a:latin typeface="+mn-ea"/>
              </a:rPr>
              <a:t>自動埋め込みの方が成形品質が高い</a:t>
            </a:r>
            <a:endParaRPr lang="en-US" altLang="ja-JP" sz="1600" dirty="0">
              <a:solidFill>
                <a:srgbClr val="FF0000"/>
              </a:solidFill>
              <a:latin typeface="+mn-ea"/>
            </a:endParaRPr>
          </a:p>
        </p:txBody>
      </p:sp>
      <p:pic>
        <p:nvPicPr>
          <p:cNvPr id="9" name="図 8">
            <a:extLst>
              <a:ext uri="{FF2B5EF4-FFF2-40B4-BE49-F238E27FC236}">
                <a16:creationId xmlns:a16="http://schemas.microsoft.com/office/drawing/2014/main" id="{E2D65BA9-353F-437E-8CDD-DC9DF751B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00" y="1547635"/>
            <a:ext cx="3863623" cy="2405227"/>
          </a:xfrm>
          <a:prstGeom prst="rect">
            <a:avLst/>
          </a:prstGeom>
        </p:spPr>
      </p:pic>
    </p:spTree>
    <p:extLst>
      <p:ext uri="{BB962C8B-B14F-4D97-AF65-F5344CB8AC3E}">
        <p14:creationId xmlns:p14="http://schemas.microsoft.com/office/powerpoint/2010/main" val="2679907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98988" y="99146"/>
            <a:ext cx="4902268" cy="461665"/>
          </a:xfrm>
          <a:prstGeom prst="rect">
            <a:avLst/>
          </a:prstGeom>
          <a:noFill/>
        </p:spPr>
        <p:txBody>
          <a:bodyPr wrap="square" rtlCol="0">
            <a:spAutoFit/>
          </a:bodyPr>
          <a:lstStyle/>
          <a:p>
            <a:r>
              <a:rPr kumimoji="1" lang="ja-JP" altLang="en-US" sz="2400" b="1" dirty="0">
                <a:solidFill>
                  <a:schemeClr val="bg1"/>
                </a:solidFill>
                <a:latin typeface="+mn-ea"/>
              </a:rPr>
              <a:t>設計・開発</a:t>
            </a:r>
            <a:endParaRPr kumimoji="1" lang="en-US" altLang="ja-JP" sz="2400" b="1" dirty="0">
              <a:solidFill>
                <a:schemeClr val="bg1"/>
              </a:solidFill>
              <a:latin typeface="+mn-ea"/>
            </a:endParaRPr>
          </a:p>
        </p:txBody>
      </p:sp>
      <p:sp>
        <p:nvSpPr>
          <p:cNvPr id="13" name="四角形: 角を丸くする 12">
            <a:extLst>
              <a:ext uri="{FF2B5EF4-FFF2-40B4-BE49-F238E27FC236}">
                <a16:creationId xmlns:a16="http://schemas.microsoft.com/office/drawing/2014/main" id="{884C7AF0-99A1-462A-A2ED-F98416CC0A2D}"/>
              </a:ext>
            </a:extLst>
          </p:cNvPr>
          <p:cNvSpPr/>
          <p:nvPr/>
        </p:nvSpPr>
        <p:spPr>
          <a:xfrm>
            <a:off x="528637" y="1400383"/>
            <a:ext cx="8082625" cy="2601818"/>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4" name="四角形: 角を丸くする 43">
            <a:extLst>
              <a:ext uri="{FF2B5EF4-FFF2-40B4-BE49-F238E27FC236}">
                <a16:creationId xmlns:a16="http://schemas.microsoft.com/office/drawing/2014/main" id="{9F194E33-7988-454A-8631-FADAE76C241D}"/>
              </a:ext>
            </a:extLst>
          </p:cNvPr>
          <p:cNvSpPr/>
          <p:nvPr/>
        </p:nvSpPr>
        <p:spPr>
          <a:xfrm>
            <a:off x="763875" y="1257272"/>
            <a:ext cx="1769964" cy="37343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5" name="テキスト ボックス 44">
            <a:extLst>
              <a:ext uri="{FF2B5EF4-FFF2-40B4-BE49-F238E27FC236}">
                <a16:creationId xmlns:a16="http://schemas.microsoft.com/office/drawing/2014/main" id="{2F93C172-E0CC-4335-8FE3-3A27127EE47E}"/>
              </a:ext>
            </a:extLst>
          </p:cNvPr>
          <p:cNvSpPr txBox="1"/>
          <p:nvPr/>
        </p:nvSpPr>
        <p:spPr>
          <a:xfrm>
            <a:off x="864188" y="1241751"/>
            <a:ext cx="1881583" cy="338554"/>
          </a:xfrm>
          <a:prstGeom prst="rect">
            <a:avLst/>
          </a:prstGeom>
          <a:noFill/>
        </p:spPr>
        <p:txBody>
          <a:bodyPr wrap="square" rtlCol="0">
            <a:spAutoFit/>
          </a:bodyPr>
          <a:lstStyle/>
          <a:p>
            <a:r>
              <a:rPr kumimoji="1" lang="ja-JP" altLang="en-US" sz="1600" b="1" dirty="0">
                <a:solidFill>
                  <a:schemeClr val="accent1">
                    <a:lumMod val="50000"/>
                  </a:schemeClr>
                </a:solidFill>
              </a:rPr>
              <a:t>設計と組み込み</a:t>
            </a:r>
            <a:endParaRPr kumimoji="1" lang="ja-JP" altLang="en-US" sz="1600" dirty="0"/>
          </a:p>
        </p:txBody>
      </p:sp>
      <p:sp>
        <p:nvSpPr>
          <p:cNvPr id="50" name="四角形: 角を丸くする 49">
            <a:extLst>
              <a:ext uri="{FF2B5EF4-FFF2-40B4-BE49-F238E27FC236}">
                <a16:creationId xmlns:a16="http://schemas.microsoft.com/office/drawing/2014/main" id="{A25A50FB-36B2-4D51-8C63-5EBBC675D685}"/>
              </a:ext>
            </a:extLst>
          </p:cNvPr>
          <p:cNvSpPr/>
          <p:nvPr/>
        </p:nvSpPr>
        <p:spPr>
          <a:xfrm>
            <a:off x="528637" y="4572023"/>
            <a:ext cx="8086725" cy="1995753"/>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1" name="四角形: 角を丸くする 50">
            <a:extLst>
              <a:ext uri="{FF2B5EF4-FFF2-40B4-BE49-F238E27FC236}">
                <a16:creationId xmlns:a16="http://schemas.microsoft.com/office/drawing/2014/main" id="{D91D74BE-35CB-469E-826A-10C8BC557DB7}"/>
              </a:ext>
            </a:extLst>
          </p:cNvPr>
          <p:cNvSpPr/>
          <p:nvPr/>
        </p:nvSpPr>
        <p:spPr>
          <a:xfrm>
            <a:off x="746405" y="4413944"/>
            <a:ext cx="3071729" cy="37343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52" name="テキスト ボックス 51">
            <a:extLst>
              <a:ext uri="{FF2B5EF4-FFF2-40B4-BE49-F238E27FC236}">
                <a16:creationId xmlns:a16="http://schemas.microsoft.com/office/drawing/2014/main" id="{29EBED92-D919-42A5-BEEE-4947576E8372}"/>
              </a:ext>
            </a:extLst>
          </p:cNvPr>
          <p:cNvSpPr txBox="1"/>
          <p:nvPr/>
        </p:nvSpPr>
        <p:spPr>
          <a:xfrm>
            <a:off x="746718" y="4414038"/>
            <a:ext cx="3169181"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プリント時の自動強化が実現</a:t>
            </a:r>
            <a:endParaRPr kumimoji="1" lang="ja-JP" altLang="en-US" sz="1600" dirty="0">
              <a:latin typeface="+mn-ea"/>
            </a:endParaRPr>
          </a:p>
        </p:txBody>
      </p:sp>
      <p:sp>
        <p:nvSpPr>
          <p:cNvPr id="54" name="二等辺三角形 53">
            <a:extLst>
              <a:ext uri="{FF2B5EF4-FFF2-40B4-BE49-F238E27FC236}">
                <a16:creationId xmlns:a16="http://schemas.microsoft.com/office/drawing/2014/main" id="{716311DC-658F-4538-A118-B0BD77B424C7}"/>
              </a:ext>
            </a:extLst>
          </p:cNvPr>
          <p:cNvSpPr/>
          <p:nvPr/>
        </p:nvSpPr>
        <p:spPr>
          <a:xfrm rot="10800000">
            <a:off x="4064546" y="4241649"/>
            <a:ext cx="1014908" cy="17229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7" name="テキスト ボックス 36">
            <a:extLst>
              <a:ext uri="{FF2B5EF4-FFF2-40B4-BE49-F238E27FC236}">
                <a16:creationId xmlns:a16="http://schemas.microsoft.com/office/drawing/2014/main" id="{0B4E2A51-2D50-4538-BD11-0FA5A124FC48}"/>
              </a:ext>
            </a:extLst>
          </p:cNvPr>
          <p:cNvSpPr txBox="1"/>
          <p:nvPr/>
        </p:nvSpPr>
        <p:spPr>
          <a:xfrm>
            <a:off x="6217920" y="5344741"/>
            <a:ext cx="2302660" cy="584775"/>
          </a:xfrm>
          <a:prstGeom prst="rect">
            <a:avLst/>
          </a:prstGeom>
          <a:noFill/>
        </p:spPr>
        <p:txBody>
          <a:bodyPr wrap="square" rtlCol="0">
            <a:spAutoFit/>
          </a:bodyPr>
          <a:lstStyle/>
          <a:p>
            <a:r>
              <a:rPr kumimoji="1" lang="ja-JP" altLang="en-US" sz="1600" b="1" dirty="0">
                <a:solidFill>
                  <a:srgbClr val="FF0000"/>
                </a:solidFill>
                <a:latin typeface="+mn-ea"/>
              </a:rPr>
              <a:t>提案する強化手法の</a:t>
            </a:r>
            <a:endParaRPr kumimoji="1" lang="en-US" altLang="ja-JP" sz="1600" b="1" dirty="0">
              <a:solidFill>
                <a:srgbClr val="FF0000"/>
              </a:solidFill>
              <a:latin typeface="+mn-ea"/>
            </a:endParaRPr>
          </a:p>
          <a:p>
            <a:r>
              <a:rPr kumimoji="1" lang="ja-JP" altLang="en-US" sz="1600" b="1" dirty="0">
                <a:solidFill>
                  <a:srgbClr val="FF0000"/>
                </a:solidFill>
                <a:latin typeface="+mn-ea"/>
              </a:rPr>
              <a:t>実現性を示した．</a:t>
            </a:r>
            <a:endParaRPr kumimoji="1" lang="ja-JP" altLang="en-US" sz="1600" b="1" dirty="0">
              <a:latin typeface="+mn-ea"/>
            </a:endParaRPr>
          </a:p>
        </p:txBody>
      </p:sp>
      <p:pic>
        <p:nvPicPr>
          <p:cNvPr id="38" name="図 37">
            <a:extLst>
              <a:ext uri="{FF2B5EF4-FFF2-40B4-BE49-F238E27FC236}">
                <a16:creationId xmlns:a16="http://schemas.microsoft.com/office/drawing/2014/main" id="{E64D0BAC-A264-4070-AB87-BCFD3E3FE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65" y="4905716"/>
            <a:ext cx="4212077" cy="1498828"/>
          </a:xfrm>
          <a:prstGeom prst="rect">
            <a:avLst/>
          </a:prstGeom>
        </p:spPr>
      </p:pic>
      <p:pic>
        <p:nvPicPr>
          <p:cNvPr id="39" name="図 38">
            <a:extLst>
              <a:ext uri="{FF2B5EF4-FFF2-40B4-BE49-F238E27FC236}">
                <a16:creationId xmlns:a16="http://schemas.microsoft.com/office/drawing/2014/main" id="{557E977A-B81B-48A3-9620-EB70F0653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758" y="1730854"/>
            <a:ext cx="2774055" cy="2057060"/>
          </a:xfrm>
          <a:prstGeom prst="rect">
            <a:avLst/>
          </a:prstGeom>
        </p:spPr>
      </p:pic>
      <p:grpSp>
        <p:nvGrpSpPr>
          <p:cNvPr id="47" name="グループ化 46">
            <a:extLst>
              <a:ext uri="{FF2B5EF4-FFF2-40B4-BE49-F238E27FC236}">
                <a16:creationId xmlns:a16="http://schemas.microsoft.com/office/drawing/2014/main" id="{DF4F310E-C92B-4B41-B281-69EB3C5EBBD7}"/>
              </a:ext>
            </a:extLst>
          </p:cNvPr>
          <p:cNvGrpSpPr/>
          <p:nvPr/>
        </p:nvGrpSpPr>
        <p:grpSpPr>
          <a:xfrm>
            <a:off x="950026" y="1732605"/>
            <a:ext cx="3321287" cy="2022501"/>
            <a:chOff x="194224" y="838001"/>
            <a:chExt cx="4862696" cy="2961143"/>
          </a:xfrm>
        </p:grpSpPr>
        <p:sp>
          <p:nvSpPr>
            <p:cNvPr id="48" name="正方形/長方形 47">
              <a:extLst>
                <a:ext uri="{FF2B5EF4-FFF2-40B4-BE49-F238E27FC236}">
                  <a16:creationId xmlns:a16="http://schemas.microsoft.com/office/drawing/2014/main" id="{E2B4E710-5A3A-494A-AAE2-FC8770C540D1}"/>
                </a:ext>
              </a:extLst>
            </p:cNvPr>
            <p:cNvSpPr/>
            <p:nvPr/>
          </p:nvSpPr>
          <p:spPr>
            <a:xfrm>
              <a:off x="2826453" y="854712"/>
              <a:ext cx="1937413" cy="3550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a:extLst>
                <a:ext uri="{FF2B5EF4-FFF2-40B4-BE49-F238E27FC236}">
                  <a16:creationId xmlns:a16="http://schemas.microsoft.com/office/drawing/2014/main" id="{9915501E-1A51-4414-9109-362DEFF9BDBA}"/>
                </a:ext>
              </a:extLst>
            </p:cNvPr>
            <p:cNvSpPr/>
            <p:nvPr/>
          </p:nvSpPr>
          <p:spPr>
            <a:xfrm>
              <a:off x="194224" y="855066"/>
              <a:ext cx="2270527" cy="353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53" name="図 52">
              <a:extLst>
                <a:ext uri="{FF2B5EF4-FFF2-40B4-BE49-F238E27FC236}">
                  <a16:creationId xmlns:a16="http://schemas.microsoft.com/office/drawing/2014/main" id="{A491B2A6-2445-4BDA-85E2-9C79BBF28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1219" y="1209379"/>
              <a:ext cx="2040575" cy="2589765"/>
            </a:xfrm>
            <a:prstGeom prst="rect">
              <a:avLst/>
            </a:prstGeom>
          </p:spPr>
        </p:pic>
        <p:pic>
          <p:nvPicPr>
            <p:cNvPr id="56" name="図 55">
              <a:extLst>
                <a:ext uri="{FF2B5EF4-FFF2-40B4-BE49-F238E27FC236}">
                  <a16:creationId xmlns:a16="http://schemas.microsoft.com/office/drawing/2014/main" id="{C49E9217-C9E6-45C7-A298-6DCDAF3D83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224" y="1209378"/>
              <a:ext cx="2292495" cy="2589765"/>
            </a:xfrm>
            <a:prstGeom prst="rect">
              <a:avLst/>
            </a:prstGeom>
          </p:spPr>
        </p:pic>
        <p:sp>
          <p:nvSpPr>
            <p:cNvPr id="57" name="テキスト ボックス 56">
              <a:extLst>
                <a:ext uri="{FF2B5EF4-FFF2-40B4-BE49-F238E27FC236}">
                  <a16:creationId xmlns:a16="http://schemas.microsoft.com/office/drawing/2014/main" id="{E4DC8C65-62EA-49F2-89F1-FA01EF902A18}"/>
                </a:ext>
              </a:extLst>
            </p:cNvPr>
            <p:cNvSpPr txBox="1"/>
            <p:nvPr/>
          </p:nvSpPr>
          <p:spPr>
            <a:xfrm flipH="1">
              <a:off x="413199" y="838001"/>
              <a:ext cx="1809673" cy="405554"/>
            </a:xfrm>
            <a:prstGeom prst="rect">
              <a:avLst/>
            </a:prstGeom>
            <a:noFill/>
          </p:spPr>
          <p:txBody>
            <a:bodyPr wrap="square" rtlCol="0">
              <a:spAutoFit/>
            </a:bodyPr>
            <a:lstStyle/>
            <a:p>
              <a:r>
                <a:rPr kumimoji="1" lang="en-US" altLang="ja-JP" sz="1200" dirty="0">
                  <a:solidFill>
                    <a:schemeClr val="bg1"/>
                  </a:solidFill>
                  <a:latin typeface="+mn-ea"/>
                </a:rPr>
                <a:t>CFRP</a:t>
              </a:r>
              <a:r>
                <a:rPr kumimoji="1" lang="ja-JP" altLang="en-US" sz="1200" dirty="0">
                  <a:solidFill>
                    <a:schemeClr val="bg1"/>
                  </a:solidFill>
                  <a:latin typeface="+mn-ea"/>
                </a:rPr>
                <a:t>落下装置</a:t>
              </a:r>
            </a:p>
          </p:txBody>
        </p:sp>
        <p:sp>
          <p:nvSpPr>
            <p:cNvPr id="58" name="テキスト ボックス 57">
              <a:extLst>
                <a:ext uri="{FF2B5EF4-FFF2-40B4-BE49-F238E27FC236}">
                  <a16:creationId xmlns:a16="http://schemas.microsoft.com/office/drawing/2014/main" id="{79B4E207-56D8-4962-9B9A-FDE81D7A1005}"/>
                </a:ext>
              </a:extLst>
            </p:cNvPr>
            <p:cNvSpPr txBox="1"/>
            <p:nvPr/>
          </p:nvSpPr>
          <p:spPr>
            <a:xfrm flipH="1">
              <a:off x="2873448" y="846916"/>
              <a:ext cx="2183472" cy="405554"/>
            </a:xfrm>
            <a:prstGeom prst="rect">
              <a:avLst/>
            </a:prstGeom>
            <a:noFill/>
          </p:spPr>
          <p:txBody>
            <a:bodyPr wrap="square" rtlCol="0">
              <a:spAutoFit/>
            </a:bodyPr>
            <a:lstStyle/>
            <a:p>
              <a:r>
                <a:rPr kumimoji="1" lang="ja-JP" altLang="en-US" sz="1200" dirty="0">
                  <a:solidFill>
                    <a:schemeClr val="bg1"/>
                  </a:solidFill>
                  <a:latin typeface="+mn-ea"/>
                </a:rPr>
                <a:t>チューブポンプ</a:t>
              </a:r>
            </a:p>
          </p:txBody>
        </p:sp>
      </p:grpSp>
      <p:sp>
        <p:nvSpPr>
          <p:cNvPr id="61" name="テキスト ボックス 60">
            <a:extLst>
              <a:ext uri="{FF2B5EF4-FFF2-40B4-BE49-F238E27FC236}">
                <a16:creationId xmlns:a16="http://schemas.microsoft.com/office/drawing/2014/main" id="{0BBDFCFC-8F37-4B26-954A-7216FC2A7117}"/>
              </a:ext>
            </a:extLst>
          </p:cNvPr>
          <p:cNvSpPr txBox="1"/>
          <p:nvPr/>
        </p:nvSpPr>
        <p:spPr>
          <a:xfrm>
            <a:off x="528637" y="836285"/>
            <a:ext cx="7851488" cy="338554"/>
          </a:xfrm>
          <a:prstGeom prst="rect">
            <a:avLst/>
          </a:prstGeom>
          <a:noFill/>
        </p:spPr>
        <p:txBody>
          <a:bodyPr wrap="square" rtlCol="0">
            <a:spAutoFit/>
          </a:bodyPr>
          <a:lstStyle/>
          <a:p>
            <a:r>
              <a:rPr kumimoji="1" lang="ja-JP" altLang="en-US" sz="1600" dirty="0">
                <a:latin typeface="+mn-ea"/>
              </a:rPr>
              <a:t>熱溶解積層法</a:t>
            </a:r>
            <a:r>
              <a:rPr kumimoji="1" lang="en-US" altLang="ja-JP" sz="1600" dirty="0">
                <a:latin typeface="+mn-ea"/>
              </a:rPr>
              <a:t>3D</a:t>
            </a:r>
            <a:r>
              <a:rPr kumimoji="1" lang="ja-JP" altLang="en-US" sz="1600" dirty="0">
                <a:latin typeface="+mn-ea"/>
              </a:rPr>
              <a:t>プリンターを改造し，提案する強化手法の自動化を実現させる．</a:t>
            </a:r>
            <a:endParaRPr kumimoji="1" lang="en-US" altLang="ja-JP" sz="1600" dirty="0">
              <a:latin typeface="+mn-ea"/>
            </a:endParaRPr>
          </a:p>
        </p:txBody>
      </p:sp>
      <p:cxnSp>
        <p:nvCxnSpPr>
          <p:cNvPr id="3" name="直線矢印コネクタ 2">
            <a:extLst>
              <a:ext uri="{FF2B5EF4-FFF2-40B4-BE49-F238E27FC236}">
                <a16:creationId xmlns:a16="http://schemas.microsoft.com/office/drawing/2014/main" id="{7BAEC443-0327-4461-AE9B-6D68BCFF4A58}"/>
              </a:ext>
            </a:extLst>
          </p:cNvPr>
          <p:cNvCxnSpPr/>
          <p:nvPr/>
        </p:nvCxnSpPr>
        <p:spPr>
          <a:xfrm>
            <a:off x="4271313" y="2814761"/>
            <a:ext cx="11638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73F716CB-80AB-48F5-9D3A-3AD2A2527E1D}"/>
              </a:ext>
            </a:extLst>
          </p:cNvPr>
          <p:cNvSpPr txBox="1"/>
          <p:nvPr/>
        </p:nvSpPr>
        <p:spPr>
          <a:xfrm>
            <a:off x="4157751" y="2353096"/>
            <a:ext cx="1320702" cy="461665"/>
          </a:xfrm>
          <a:prstGeom prst="rect">
            <a:avLst/>
          </a:prstGeom>
          <a:noFill/>
        </p:spPr>
        <p:txBody>
          <a:bodyPr wrap="square">
            <a:spAutoFit/>
          </a:bodyPr>
          <a:lstStyle/>
          <a:p>
            <a:r>
              <a:rPr kumimoji="1" lang="en-US" altLang="ja-JP" sz="1200" dirty="0">
                <a:latin typeface="+mn-ea"/>
              </a:rPr>
              <a:t>3D</a:t>
            </a:r>
            <a:r>
              <a:rPr kumimoji="1" lang="ja-JP" altLang="en-US" sz="1200" dirty="0">
                <a:latin typeface="+mn-ea"/>
              </a:rPr>
              <a:t>プリンターへ組み込む</a:t>
            </a:r>
            <a:endParaRPr lang="ja-JP" altLang="en-US" sz="1200" dirty="0"/>
          </a:p>
        </p:txBody>
      </p:sp>
      <p:cxnSp>
        <p:nvCxnSpPr>
          <p:cNvPr id="27" name="直線矢印コネクタ 26">
            <a:extLst>
              <a:ext uri="{FF2B5EF4-FFF2-40B4-BE49-F238E27FC236}">
                <a16:creationId xmlns:a16="http://schemas.microsoft.com/office/drawing/2014/main" id="{BE298675-A3ED-4259-BB6D-E5CB3590F015}"/>
              </a:ext>
            </a:extLst>
          </p:cNvPr>
          <p:cNvCxnSpPr/>
          <p:nvPr/>
        </p:nvCxnSpPr>
        <p:spPr>
          <a:xfrm>
            <a:off x="5521758" y="5644053"/>
            <a:ext cx="59723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1822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927F241F-468F-4B00-8A12-EDDCAA3336F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108682"/>
            <a:ext cx="8087027" cy="496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断面観察</a:t>
            </a:r>
            <a:endParaRPr lang="ja-JP" altLang="en-US" sz="2400" dirty="0">
              <a:solidFill>
                <a:schemeClr val="bg1"/>
              </a:solidFill>
              <a:latin typeface="+mn-ea"/>
              <a:ea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083" y="2263123"/>
            <a:ext cx="3599418" cy="1837150"/>
          </a:xfrm>
          <a:prstGeom prst="rect">
            <a:avLst/>
          </a:prstGeom>
        </p:spPr>
      </p:pic>
      <p:pic>
        <p:nvPicPr>
          <p:cNvPr id="14" name="図 13">
            <a:extLst>
              <a:ext uri="{FF2B5EF4-FFF2-40B4-BE49-F238E27FC236}">
                <a16:creationId xmlns:a16="http://schemas.microsoft.com/office/drawing/2014/main" id="{333A1347-DA6C-40D3-A044-0823F5B6C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99" y="2200617"/>
            <a:ext cx="3502275" cy="1962163"/>
          </a:xfrm>
          <a:prstGeom prst="rect">
            <a:avLst/>
          </a:prstGeom>
        </p:spPr>
      </p:pic>
      <p:grpSp>
        <p:nvGrpSpPr>
          <p:cNvPr id="15" name="グループ化 14">
            <a:extLst>
              <a:ext uri="{FF2B5EF4-FFF2-40B4-BE49-F238E27FC236}">
                <a16:creationId xmlns:a16="http://schemas.microsoft.com/office/drawing/2014/main" id="{0AC4ADC7-0FDA-44D1-9A1B-34772937DE2A}"/>
              </a:ext>
            </a:extLst>
          </p:cNvPr>
          <p:cNvGrpSpPr/>
          <p:nvPr/>
        </p:nvGrpSpPr>
        <p:grpSpPr>
          <a:xfrm>
            <a:off x="4747571" y="1542567"/>
            <a:ext cx="4049832" cy="435761"/>
            <a:chOff x="360060" y="3075275"/>
            <a:chExt cx="4499884" cy="435761"/>
          </a:xfrm>
        </p:grpSpPr>
        <p:sp>
          <p:nvSpPr>
            <p:cNvPr id="16" name="四角形: 角を丸くする 15">
              <a:extLst>
                <a:ext uri="{FF2B5EF4-FFF2-40B4-BE49-F238E27FC236}">
                  <a16:creationId xmlns:a16="http://schemas.microsoft.com/office/drawing/2014/main" id="{706E7469-37FA-44B2-A3D8-A8676A1F571C}"/>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7" name="テキスト ボックス 16">
              <a:extLst>
                <a:ext uri="{FF2B5EF4-FFF2-40B4-BE49-F238E27FC236}">
                  <a16:creationId xmlns:a16="http://schemas.microsoft.com/office/drawing/2014/main" id="{C1A97DD3-0F09-431B-A15D-0160593F60DA}"/>
                </a:ext>
              </a:extLst>
            </p:cNvPr>
            <p:cNvSpPr txBox="1"/>
            <p:nvPr/>
          </p:nvSpPr>
          <p:spPr>
            <a:xfrm flipH="1">
              <a:off x="433996"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自動強化試験片</a:t>
              </a:r>
            </a:p>
          </p:txBody>
        </p:sp>
      </p:grpSp>
      <p:grpSp>
        <p:nvGrpSpPr>
          <p:cNvPr id="18" name="グループ化 17">
            <a:extLst>
              <a:ext uri="{FF2B5EF4-FFF2-40B4-BE49-F238E27FC236}">
                <a16:creationId xmlns:a16="http://schemas.microsoft.com/office/drawing/2014/main" id="{8186CA98-9F68-4A07-B5DA-55BC00C9F087}"/>
              </a:ext>
            </a:extLst>
          </p:cNvPr>
          <p:cNvGrpSpPr/>
          <p:nvPr/>
        </p:nvGrpSpPr>
        <p:grpSpPr>
          <a:xfrm>
            <a:off x="346597" y="1542567"/>
            <a:ext cx="4049830" cy="435761"/>
            <a:chOff x="360060" y="3075275"/>
            <a:chExt cx="4499884" cy="435761"/>
          </a:xfrm>
        </p:grpSpPr>
        <p:sp>
          <p:nvSpPr>
            <p:cNvPr id="20" name="四角形: 角を丸くする 19">
              <a:extLst>
                <a:ext uri="{FF2B5EF4-FFF2-40B4-BE49-F238E27FC236}">
                  <a16:creationId xmlns:a16="http://schemas.microsoft.com/office/drawing/2014/main" id="{F160126A-1C24-4C30-AD8A-040293FE7AD9}"/>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1" name="テキスト ボックス 20">
              <a:extLst>
                <a:ext uri="{FF2B5EF4-FFF2-40B4-BE49-F238E27FC236}">
                  <a16:creationId xmlns:a16="http://schemas.microsoft.com/office/drawing/2014/main" id="{F48D8FEC-91B3-4BD3-938F-E3600F225BE8}"/>
                </a:ext>
              </a:extLst>
            </p:cNvPr>
            <p:cNvSpPr txBox="1"/>
            <p:nvPr/>
          </p:nvSpPr>
          <p:spPr>
            <a:xfrm flipH="1">
              <a:off x="47055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手動強化試験片</a:t>
              </a:r>
              <a:endParaRPr kumimoji="1" lang="en-US" altLang="ja-JP" sz="1600" b="1" dirty="0">
                <a:solidFill>
                  <a:schemeClr val="bg1"/>
                </a:solidFill>
                <a:latin typeface="+mn-ea"/>
              </a:endParaRPr>
            </a:p>
          </p:txBody>
        </p:sp>
      </p:grpSp>
      <p:sp>
        <p:nvSpPr>
          <p:cNvPr id="28" name="コンテンツ プレースホルダー 9">
            <a:extLst>
              <a:ext uri="{FF2B5EF4-FFF2-40B4-BE49-F238E27FC236}">
                <a16:creationId xmlns:a16="http://schemas.microsoft.com/office/drawing/2014/main" id="{B672298F-64A5-4994-AC71-325B59AB0F10}"/>
              </a:ext>
            </a:extLst>
          </p:cNvPr>
          <p:cNvSpPr txBox="1">
            <a:spLocks/>
          </p:cNvSpPr>
          <p:nvPr/>
        </p:nvSpPr>
        <p:spPr>
          <a:xfrm>
            <a:off x="616499" y="4470099"/>
            <a:ext cx="3637449" cy="1124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フィラメントが試験片内部で分散している</a:t>
            </a:r>
            <a:endParaRPr lang="en-US" altLang="ja-JP" sz="1600" dirty="0">
              <a:latin typeface="+mn-ea"/>
            </a:endParaRPr>
          </a:p>
          <a:p>
            <a:pPr>
              <a:buFont typeface="Wingdings" panose="05000000000000000000" pitchFamily="2" charset="2"/>
              <a:buChar char="Ø"/>
            </a:pPr>
            <a:r>
              <a:rPr lang="ja-JP" altLang="en-US" sz="1600" dirty="0">
                <a:latin typeface="+mn-ea"/>
              </a:rPr>
              <a:t>ボイドの量が多い</a:t>
            </a:r>
            <a:endParaRPr lang="en-US" altLang="ja-JP" sz="1600" dirty="0">
              <a:latin typeface="+mn-ea"/>
            </a:endParaRPr>
          </a:p>
        </p:txBody>
      </p:sp>
      <p:sp>
        <p:nvSpPr>
          <p:cNvPr id="31" name="コンテンツ プレースホルダー 9">
            <a:extLst>
              <a:ext uri="{FF2B5EF4-FFF2-40B4-BE49-F238E27FC236}">
                <a16:creationId xmlns:a16="http://schemas.microsoft.com/office/drawing/2014/main" id="{C6878AB2-F712-46CE-B8B7-EB7AC11E7AAA}"/>
              </a:ext>
            </a:extLst>
          </p:cNvPr>
          <p:cNvSpPr txBox="1">
            <a:spLocks/>
          </p:cNvSpPr>
          <p:nvPr/>
        </p:nvSpPr>
        <p:spPr>
          <a:xfrm>
            <a:off x="4814112" y="4470099"/>
            <a:ext cx="3637449" cy="1124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フィラメントが一ヵ所にかたまっている</a:t>
            </a:r>
            <a:endParaRPr lang="en-US" altLang="ja-JP" sz="1600" dirty="0">
              <a:latin typeface="+mn-ea"/>
            </a:endParaRPr>
          </a:p>
          <a:p>
            <a:pPr>
              <a:buFont typeface="Wingdings" panose="05000000000000000000" pitchFamily="2" charset="2"/>
              <a:buChar char="Ø"/>
            </a:pPr>
            <a:r>
              <a:rPr lang="ja-JP" altLang="en-US" sz="1600" dirty="0">
                <a:latin typeface="+mn-ea"/>
              </a:rPr>
              <a:t>ボイドの量が少ない</a:t>
            </a:r>
            <a:endParaRPr lang="en-US" altLang="ja-JP" sz="1600" dirty="0">
              <a:latin typeface="+mn-ea"/>
            </a:endParaRPr>
          </a:p>
        </p:txBody>
      </p:sp>
      <p:sp>
        <p:nvSpPr>
          <p:cNvPr id="33" name="テキスト ボックス 32">
            <a:extLst>
              <a:ext uri="{FF2B5EF4-FFF2-40B4-BE49-F238E27FC236}">
                <a16:creationId xmlns:a16="http://schemas.microsoft.com/office/drawing/2014/main" id="{2E7952EC-FF3B-48B2-A327-74A4B0799F86}"/>
              </a:ext>
            </a:extLst>
          </p:cNvPr>
          <p:cNvSpPr txBox="1"/>
          <p:nvPr/>
        </p:nvSpPr>
        <p:spPr>
          <a:xfrm>
            <a:off x="437901" y="956691"/>
            <a:ext cx="8268197" cy="338554"/>
          </a:xfrm>
          <a:prstGeom prst="rect">
            <a:avLst/>
          </a:prstGeom>
          <a:noFill/>
        </p:spPr>
        <p:txBody>
          <a:bodyPr wrap="square" rtlCol="0">
            <a:spAutoFit/>
          </a:bodyPr>
          <a:lstStyle/>
          <a:p>
            <a:r>
              <a:rPr lang="ja-JP" altLang="en-US" sz="1600" dirty="0">
                <a:latin typeface="+mn-ea"/>
              </a:rPr>
              <a:t>手動強化試験片と自動強化試験片の断面を観察し，成型品質を比較する．</a:t>
            </a:r>
            <a:endParaRPr lang="en-US" altLang="ja-JP" sz="1600" dirty="0">
              <a:solidFill>
                <a:srgbClr val="FF0000"/>
              </a:solidFill>
              <a:latin typeface="+mn-ea"/>
            </a:endParaRPr>
          </a:p>
        </p:txBody>
      </p:sp>
      <p:sp>
        <p:nvSpPr>
          <p:cNvPr id="34" name="テキスト ボックス 33">
            <a:extLst>
              <a:ext uri="{FF2B5EF4-FFF2-40B4-BE49-F238E27FC236}">
                <a16:creationId xmlns:a16="http://schemas.microsoft.com/office/drawing/2014/main" id="{F2AF5C00-979F-4CC4-8C65-60D9B364E3DD}"/>
              </a:ext>
            </a:extLst>
          </p:cNvPr>
          <p:cNvSpPr txBox="1"/>
          <p:nvPr/>
        </p:nvSpPr>
        <p:spPr>
          <a:xfrm>
            <a:off x="437901" y="5802972"/>
            <a:ext cx="7993766" cy="584775"/>
          </a:xfrm>
          <a:prstGeom prst="rect">
            <a:avLst/>
          </a:prstGeom>
          <a:noFill/>
        </p:spPr>
        <p:txBody>
          <a:bodyPr wrap="square" rtlCol="0">
            <a:spAutoFit/>
          </a:bodyPr>
          <a:lstStyle/>
          <a:p>
            <a:r>
              <a:rPr kumimoji="1" lang="ja-JP" altLang="en-US" sz="1600" dirty="0">
                <a:latin typeface="+mn-ea"/>
              </a:rPr>
              <a:t>→ </a:t>
            </a:r>
            <a:r>
              <a:rPr kumimoji="1" lang="ja-JP" altLang="en-US" sz="1600" b="1" dirty="0">
                <a:solidFill>
                  <a:srgbClr val="FF0000"/>
                </a:solidFill>
                <a:latin typeface="+mn-ea"/>
              </a:rPr>
              <a:t>自動強化試験片の方が成形品質が高いということができ，自動化によって強度が</a:t>
            </a:r>
            <a:endParaRPr kumimoji="1" lang="en-US" altLang="ja-JP" sz="1600" b="1" dirty="0">
              <a:solidFill>
                <a:srgbClr val="FF0000"/>
              </a:solidFill>
              <a:latin typeface="+mn-ea"/>
            </a:endParaRPr>
          </a:p>
          <a:p>
            <a:r>
              <a:rPr kumimoji="1" lang="ja-JP" altLang="en-US" sz="1600" b="1" dirty="0">
                <a:solidFill>
                  <a:srgbClr val="FF0000"/>
                </a:solidFill>
                <a:latin typeface="+mn-ea"/>
              </a:rPr>
              <a:t>　</a:t>
            </a:r>
            <a:r>
              <a:rPr kumimoji="1" lang="en-US" altLang="ja-JP" sz="1600" b="1" dirty="0">
                <a:solidFill>
                  <a:srgbClr val="FF0000"/>
                </a:solidFill>
                <a:latin typeface="+mn-ea"/>
              </a:rPr>
              <a:t> </a:t>
            </a:r>
            <a:r>
              <a:rPr kumimoji="1" lang="ja-JP" altLang="en-US" sz="1600" b="1" dirty="0">
                <a:solidFill>
                  <a:srgbClr val="FF0000"/>
                </a:solidFill>
                <a:latin typeface="+mn-ea"/>
              </a:rPr>
              <a:t>下がることはない．</a:t>
            </a:r>
            <a:endParaRPr kumimoji="1" lang="ja-JP" altLang="en-US" sz="1600" dirty="0">
              <a:latin typeface="+mn-ea"/>
            </a:endParaRPr>
          </a:p>
        </p:txBody>
      </p:sp>
    </p:spTree>
    <p:extLst>
      <p:ext uri="{BB962C8B-B14F-4D97-AF65-F5344CB8AC3E}">
        <p14:creationId xmlns:p14="http://schemas.microsoft.com/office/powerpoint/2010/main" val="138899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70CB84C8-1C12-47F0-A2BB-225AAAD782A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10" name="図 9">
            <a:extLst>
              <a:ext uri="{FF2B5EF4-FFF2-40B4-BE49-F238E27FC236}">
                <a16:creationId xmlns:a16="http://schemas.microsoft.com/office/drawing/2014/main" id="{ABF8A263-C9B5-40D0-9E81-720191D88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995" y="1810845"/>
            <a:ext cx="4537597" cy="3712055"/>
          </a:xfrm>
          <a:prstGeom prst="rect">
            <a:avLst/>
          </a:prstGeom>
        </p:spPr>
      </p:pic>
      <p:sp>
        <p:nvSpPr>
          <p:cNvPr id="88" name="コンテンツ プレースホルダー 9">
            <a:extLst>
              <a:ext uri="{FF2B5EF4-FFF2-40B4-BE49-F238E27FC236}">
                <a16:creationId xmlns:a16="http://schemas.microsoft.com/office/drawing/2014/main" id="{62246D8C-A9EE-4ABF-AF12-052DB9DC2D31}"/>
              </a:ext>
            </a:extLst>
          </p:cNvPr>
          <p:cNvSpPr txBox="1">
            <a:spLocks/>
          </p:cNvSpPr>
          <p:nvPr/>
        </p:nvSpPr>
        <p:spPr>
          <a:xfrm>
            <a:off x="529477" y="870498"/>
            <a:ext cx="8635478"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引張試験を行い，提案手法による強度の向上を評価をする．</a:t>
            </a:r>
            <a:endParaRPr lang="en-US" altLang="ja-JP" sz="1600" dirty="0">
              <a:latin typeface="+mn-ea"/>
            </a:endParaRPr>
          </a:p>
        </p:txBody>
      </p:sp>
      <p:grpSp>
        <p:nvGrpSpPr>
          <p:cNvPr id="89" name="グループ化 88">
            <a:extLst>
              <a:ext uri="{FF2B5EF4-FFF2-40B4-BE49-F238E27FC236}">
                <a16:creationId xmlns:a16="http://schemas.microsoft.com/office/drawing/2014/main" id="{9A6EFAD6-5887-4124-9040-232C1CC4169A}"/>
              </a:ext>
            </a:extLst>
          </p:cNvPr>
          <p:cNvGrpSpPr/>
          <p:nvPr/>
        </p:nvGrpSpPr>
        <p:grpSpPr>
          <a:xfrm>
            <a:off x="3557024" y="1340952"/>
            <a:ext cx="5120087" cy="435761"/>
            <a:chOff x="360060" y="3075275"/>
            <a:chExt cx="4499884" cy="435761"/>
          </a:xfrm>
        </p:grpSpPr>
        <p:sp>
          <p:nvSpPr>
            <p:cNvPr id="92" name="四角形: 角を丸くする 91">
              <a:extLst>
                <a:ext uri="{FF2B5EF4-FFF2-40B4-BE49-F238E27FC236}">
                  <a16:creationId xmlns:a16="http://schemas.microsoft.com/office/drawing/2014/main" id="{98D79696-4E14-4383-8C84-3E093C1F2154}"/>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95" name="テキスト ボックス 94">
              <a:extLst>
                <a:ext uri="{FF2B5EF4-FFF2-40B4-BE49-F238E27FC236}">
                  <a16:creationId xmlns:a16="http://schemas.microsoft.com/office/drawing/2014/main" id="{06AD9507-4583-4849-BEEC-3CDA96D561CD}"/>
                </a:ext>
              </a:extLst>
            </p:cNvPr>
            <p:cNvSpPr txBox="1"/>
            <p:nvPr/>
          </p:nvSpPr>
          <p:spPr>
            <a:xfrm flipH="1">
              <a:off x="473045" y="3129827"/>
              <a:ext cx="3393657" cy="338554"/>
            </a:xfrm>
            <a:prstGeom prst="rect">
              <a:avLst/>
            </a:prstGeom>
            <a:noFill/>
          </p:spPr>
          <p:txBody>
            <a:bodyPr wrap="square" rtlCol="0">
              <a:spAutoFit/>
            </a:bodyPr>
            <a:lstStyle/>
            <a:p>
              <a:r>
                <a:rPr kumimoji="1" lang="ja-JP" altLang="en-US" sz="1600" b="1" dirty="0">
                  <a:solidFill>
                    <a:schemeClr val="bg1"/>
                  </a:solidFill>
                  <a:latin typeface="+mn-ea"/>
                </a:rPr>
                <a:t>手動強化試験片</a:t>
              </a:r>
            </a:p>
          </p:txBody>
        </p:sp>
      </p:grpSp>
      <p:grpSp>
        <p:nvGrpSpPr>
          <p:cNvPr id="96" name="グループ化 95">
            <a:extLst>
              <a:ext uri="{FF2B5EF4-FFF2-40B4-BE49-F238E27FC236}">
                <a16:creationId xmlns:a16="http://schemas.microsoft.com/office/drawing/2014/main" id="{7473DA10-B3A8-4C7C-BE66-84037F45D446}"/>
              </a:ext>
            </a:extLst>
          </p:cNvPr>
          <p:cNvGrpSpPr/>
          <p:nvPr/>
        </p:nvGrpSpPr>
        <p:grpSpPr>
          <a:xfrm>
            <a:off x="529477" y="1340951"/>
            <a:ext cx="2727047" cy="435761"/>
            <a:chOff x="360060" y="3075275"/>
            <a:chExt cx="4499884" cy="435761"/>
          </a:xfrm>
        </p:grpSpPr>
        <p:sp>
          <p:nvSpPr>
            <p:cNvPr id="98" name="四角形: 角を丸くする 97">
              <a:extLst>
                <a:ext uri="{FF2B5EF4-FFF2-40B4-BE49-F238E27FC236}">
                  <a16:creationId xmlns:a16="http://schemas.microsoft.com/office/drawing/2014/main" id="{44B5E2FE-AC8A-4F2C-8C71-96720559B84C}"/>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99" name="テキスト ボックス 98">
              <a:extLst>
                <a:ext uri="{FF2B5EF4-FFF2-40B4-BE49-F238E27FC236}">
                  <a16:creationId xmlns:a16="http://schemas.microsoft.com/office/drawing/2014/main" id="{BE0FB3C7-45CF-4518-942A-50A68898A205}"/>
                </a:ext>
              </a:extLst>
            </p:cNvPr>
            <p:cNvSpPr txBox="1"/>
            <p:nvPr/>
          </p:nvSpPr>
          <p:spPr>
            <a:xfrm flipH="1">
              <a:off x="56943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非強化試験片</a:t>
              </a:r>
              <a:endParaRPr kumimoji="1" lang="en-US" altLang="ja-JP" sz="1600" b="1" dirty="0">
                <a:solidFill>
                  <a:schemeClr val="bg1"/>
                </a:solidFill>
                <a:latin typeface="+mn-ea"/>
              </a:endParaRPr>
            </a:p>
          </p:txBody>
        </p:sp>
      </p:grpSp>
      <p:pic>
        <p:nvPicPr>
          <p:cNvPr id="12" name="図 11">
            <a:extLst>
              <a:ext uri="{FF2B5EF4-FFF2-40B4-BE49-F238E27FC236}">
                <a16:creationId xmlns:a16="http://schemas.microsoft.com/office/drawing/2014/main" id="{0EA61FE9-F9FF-44CF-987D-001D5A894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98" y="1968448"/>
            <a:ext cx="2453535" cy="3573502"/>
          </a:xfrm>
          <a:prstGeom prst="rect">
            <a:avLst/>
          </a:prstGeom>
        </p:spPr>
      </p:pic>
      <p:sp>
        <p:nvSpPr>
          <p:cNvPr id="15" name="コンテンツ プレースホルダー 9">
            <a:extLst>
              <a:ext uri="{FF2B5EF4-FFF2-40B4-BE49-F238E27FC236}">
                <a16:creationId xmlns:a16="http://schemas.microsoft.com/office/drawing/2014/main" id="{9938A24E-37E8-405F-894F-074049CFADA4}"/>
              </a:ext>
            </a:extLst>
          </p:cNvPr>
          <p:cNvSpPr txBox="1">
            <a:spLocks/>
          </p:cNvSpPr>
          <p:nvPr/>
        </p:nvSpPr>
        <p:spPr>
          <a:xfrm>
            <a:off x="769598" y="5614462"/>
            <a:ext cx="2453535" cy="730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latin typeface="+mn-ea"/>
              </a:rPr>
              <a:t>充填率</a:t>
            </a:r>
            <a:r>
              <a:rPr lang="en-US" altLang="ja-JP" sz="1600" dirty="0">
                <a:latin typeface="+mn-ea"/>
              </a:rPr>
              <a:t>100%</a:t>
            </a:r>
            <a:r>
              <a:rPr lang="ja-JP" altLang="en-US" sz="1600" dirty="0">
                <a:latin typeface="+mn-ea"/>
              </a:rPr>
              <a:t>で縦方向に</a:t>
            </a:r>
            <a:r>
              <a:rPr lang="en-US" altLang="ja-JP" sz="1600" dirty="0">
                <a:latin typeface="+mn-ea"/>
              </a:rPr>
              <a:t>3D</a:t>
            </a:r>
            <a:r>
              <a:rPr lang="ja-JP" altLang="en-US" sz="1600" dirty="0">
                <a:latin typeface="+mn-ea"/>
              </a:rPr>
              <a:t>プリント</a:t>
            </a:r>
            <a:endParaRPr lang="en-US" altLang="ja-JP" sz="1600" dirty="0">
              <a:latin typeface="+mn-ea"/>
            </a:endParaRPr>
          </a:p>
        </p:txBody>
      </p:sp>
      <p:sp>
        <p:nvSpPr>
          <p:cNvPr id="39" name="テキスト ボックス 38">
            <a:extLst>
              <a:ext uri="{FF2B5EF4-FFF2-40B4-BE49-F238E27FC236}">
                <a16:creationId xmlns:a16="http://schemas.microsoft.com/office/drawing/2014/main" id="{97E970DF-D941-4343-9F4D-E22AE6EA5E0B}"/>
              </a:ext>
            </a:extLst>
          </p:cNvPr>
          <p:cNvSpPr txBox="1"/>
          <p:nvPr/>
        </p:nvSpPr>
        <p:spPr>
          <a:xfrm>
            <a:off x="4066218" y="5614462"/>
            <a:ext cx="4464508" cy="877163"/>
          </a:xfrm>
          <a:prstGeom prst="rect">
            <a:avLst/>
          </a:prstGeom>
          <a:noFill/>
        </p:spPr>
        <p:txBody>
          <a:bodyPr wrap="square" rtlCol="0">
            <a:spAutoFit/>
          </a:bodyPr>
          <a:lstStyle/>
          <a:p>
            <a:r>
              <a:rPr lang="en-US" altLang="ja-JP" sz="1600" dirty="0">
                <a:latin typeface="+mn-ea"/>
              </a:rPr>
              <a:t>CFRP</a:t>
            </a:r>
            <a:r>
              <a:rPr lang="ja-JP" altLang="en-US" sz="1600" dirty="0">
                <a:latin typeface="+mn-ea"/>
              </a:rPr>
              <a:t>フィラメントを</a:t>
            </a:r>
            <a:r>
              <a:rPr lang="en-US" altLang="ja-JP" sz="1600" dirty="0">
                <a:latin typeface="+mn-ea"/>
              </a:rPr>
              <a:t>0</a:t>
            </a:r>
            <a:r>
              <a:rPr lang="ja-JP" altLang="en-US" sz="1600" dirty="0">
                <a:latin typeface="+mn-ea"/>
              </a:rPr>
              <a:t>～</a:t>
            </a:r>
            <a:r>
              <a:rPr lang="en-US" altLang="ja-JP" sz="1600" dirty="0">
                <a:latin typeface="+mn-ea"/>
              </a:rPr>
              <a:t>62</a:t>
            </a:r>
            <a:r>
              <a:rPr lang="ja-JP" altLang="en-US" sz="1600" dirty="0">
                <a:latin typeface="+mn-ea"/>
              </a:rPr>
              <a:t>本まで，本数を</a:t>
            </a:r>
            <a:endParaRPr lang="en-US" altLang="ja-JP" sz="1600" dirty="0">
              <a:latin typeface="+mn-ea"/>
            </a:endParaRPr>
          </a:p>
          <a:p>
            <a:r>
              <a:rPr lang="ja-JP" altLang="en-US" sz="1600" dirty="0">
                <a:latin typeface="+mn-ea"/>
              </a:rPr>
              <a:t>変えて埋め込み，計</a:t>
            </a:r>
            <a:r>
              <a:rPr lang="en-US" altLang="ja-JP" sz="1600" dirty="0">
                <a:latin typeface="+mn-ea"/>
              </a:rPr>
              <a:t>8</a:t>
            </a:r>
            <a:r>
              <a:rPr lang="ja-JP" altLang="en-US" sz="1600" dirty="0">
                <a:latin typeface="+mn-ea"/>
              </a:rPr>
              <a:t>種類作製．</a:t>
            </a:r>
            <a:endParaRPr kumimoji="1" lang="en-US" altLang="ja-JP" dirty="0">
              <a:latin typeface="+mn-ea"/>
            </a:endParaRPr>
          </a:p>
          <a:p>
            <a:endParaRPr kumimoji="1" lang="en-US" altLang="ja-JP" sz="700" dirty="0">
              <a:latin typeface="+mn-ea"/>
            </a:endParaRPr>
          </a:p>
          <a:p>
            <a:r>
              <a:rPr kumimoji="1" lang="en-US" altLang="ja-JP" sz="1200" dirty="0">
                <a:latin typeface="+mn-ea"/>
              </a:rPr>
              <a:t>* CFRP</a:t>
            </a:r>
            <a:r>
              <a:rPr kumimoji="1" lang="ja-JP" altLang="en-US" sz="1200" dirty="0">
                <a:latin typeface="+mn-ea"/>
              </a:rPr>
              <a:t>フィラメント：</a:t>
            </a:r>
            <a:r>
              <a:rPr kumimoji="1" lang="en-US" altLang="ja-JP" sz="1200" dirty="0">
                <a:latin typeface="+mn-ea"/>
              </a:rPr>
              <a:t>φ=0.37mm</a:t>
            </a:r>
            <a:r>
              <a:rPr kumimoji="1" lang="ja-JP" altLang="en-US" sz="1200" dirty="0">
                <a:latin typeface="+mn-ea"/>
              </a:rPr>
              <a:t>の</a:t>
            </a:r>
            <a:r>
              <a:rPr kumimoji="1" lang="en-US" altLang="ja-JP" sz="1200" dirty="0">
                <a:latin typeface="+mn-ea"/>
              </a:rPr>
              <a:t>CFRP</a:t>
            </a:r>
            <a:r>
              <a:rPr kumimoji="1" lang="ja-JP" altLang="en-US" sz="1200" dirty="0">
                <a:latin typeface="+mn-ea"/>
              </a:rPr>
              <a:t>．</a:t>
            </a:r>
            <a:endParaRPr kumimoji="1" lang="en-US" altLang="ja-JP" sz="1400" dirty="0">
              <a:latin typeface="+mn-ea"/>
            </a:endParaRPr>
          </a:p>
        </p:txBody>
      </p:sp>
      <p:sp>
        <p:nvSpPr>
          <p:cNvPr id="18" name="タイトル 1">
            <a:extLst>
              <a:ext uri="{FF2B5EF4-FFF2-40B4-BE49-F238E27FC236}">
                <a16:creationId xmlns:a16="http://schemas.microsoft.com/office/drawing/2014/main" id="{F9A8887A-B913-4EC1-A5B6-3C6D2C1986F8}"/>
              </a:ext>
            </a:extLst>
          </p:cNvPr>
          <p:cNvSpPr txBox="1">
            <a:spLocks/>
          </p:cNvSpPr>
          <p:nvPr/>
        </p:nvSpPr>
        <p:spPr>
          <a:xfrm>
            <a:off x="253351" y="62305"/>
            <a:ext cx="7918839"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強度評価</a:t>
            </a:r>
            <a:r>
              <a:rPr lang="ja-JP" altLang="en-US" sz="2400" dirty="0">
                <a:solidFill>
                  <a:schemeClr val="bg1"/>
                </a:solidFill>
                <a:latin typeface="+mn-ea"/>
                <a:ea typeface="+mn-ea"/>
              </a:rPr>
              <a:t>｜試験片の作製</a:t>
            </a:r>
          </a:p>
        </p:txBody>
      </p:sp>
    </p:spTree>
    <p:extLst>
      <p:ext uri="{BB962C8B-B14F-4D97-AF65-F5344CB8AC3E}">
        <p14:creationId xmlns:p14="http://schemas.microsoft.com/office/powerpoint/2010/main" val="3952427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3E9E3CB8-0C06-4C95-83B7-BACA1ABF079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4" name="図 3">
            <a:extLst>
              <a:ext uri="{FF2B5EF4-FFF2-40B4-BE49-F238E27FC236}">
                <a16:creationId xmlns:a16="http://schemas.microsoft.com/office/drawing/2014/main" id="{7262DF8E-7D71-4597-93FE-9C399D3B4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209" y="1766426"/>
            <a:ext cx="4589897" cy="3404375"/>
          </a:xfrm>
          <a:prstGeom prst="rect">
            <a:avLst/>
          </a:prstGeom>
        </p:spPr>
      </p:pic>
      <p:sp>
        <p:nvSpPr>
          <p:cNvPr id="2" name="タイトル 1"/>
          <p:cNvSpPr>
            <a:spLocks noGrp="1"/>
          </p:cNvSpPr>
          <p:nvPr>
            <p:ph type="title"/>
          </p:nvPr>
        </p:nvSpPr>
        <p:spPr>
          <a:xfrm>
            <a:off x="253351" y="62305"/>
            <a:ext cx="7918839" cy="593386"/>
          </a:xfrm>
        </p:spPr>
        <p:txBody>
          <a:bodyPr>
            <a:normAutofit/>
          </a:bodyPr>
          <a:lstStyle/>
          <a:p>
            <a:r>
              <a:rPr lang="ja-JP" altLang="en-US" sz="2400" b="1" dirty="0">
                <a:solidFill>
                  <a:schemeClr val="bg1"/>
                </a:solidFill>
                <a:latin typeface="+mn-ea"/>
                <a:ea typeface="+mn-ea"/>
              </a:rPr>
              <a:t>強度評価</a:t>
            </a:r>
            <a:r>
              <a:rPr lang="ja-JP" altLang="en-US" sz="2400" dirty="0">
                <a:solidFill>
                  <a:schemeClr val="bg1"/>
                </a:solidFill>
                <a:latin typeface="+mn-ea"/>
                <a:ea typeface="+mn-ea"/>
              </a:rPr>
              <a:t>｜</a:t>
            </a:r>
            <a:r>
              <a:rPr kumimoji="1" lang="ja-JP" altLang="en-US" sz="2400" dirty="0">
                <a:solidFill>
                  <a:schemeClr val="bg1"/>
                </a:solidFill>
                <a:latin typeface="+mn-ea"/>
                <a:ea typeface="+mn-ea"/>
              </a:rPr>
              <a:t>実験結果</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C14621F-F103-46C9-9FD6-67C9B25A37D5}"/>
                  </a:ext>
                </a:extLst>
              </p:cNvPr>
              <p:cNvSpPr txBox="1"/>
              <p:nvPr/>
            </p:nvSpPr>
            <p:spPr>
              <a:xfrm>
                <a:off x="1036091" y="5422667"/>
                <a:ext cx="7575171" cy="731995"/>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t>手動強化試験片の引張強さは，</a:t>
                </a:r>
                <a:r>
                  <a:rPr lang="en-US" altLang="ja-JP" sz="16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r>
                      <a:rPr lang="ja-JP" altLang="en-US" sz="1600" i="1">
                        <a:latin typeface="Cambria Math" panose="02040503050406030204" pitchFamily="18" charset="0"/>
                      </a:rPr>
                      <m:t>に</m:t>
                    </m:r>
                  </m:oMath>
                </a14:m>
                <a:r>
                  <a:rPr kumimoji="1" lang="ja-JP" altLang="en-US" sz="1600" dirty="0">
                    <a:latin typeface="+mn-ea"/>
                  </a:rPr>
                  <a:t>対して線形的に向上する．</a:t>
                </a:r>
              </a:p>
              <a:p>
                <a:endParaRPr kumimoji="1" lang="en-US" altLang="ja-JP" sz="700" dirty="0">
                  <a:latin typeface="+mn-ea"/>
                </a:endParaRPr>
              </a:p>
              <a:p>
                <a:pPr marL="285750" indent="-285750">
                  <a:buFont typeface="Wingdings" panose="05000000000000000000" pitchFamily="2" charset="2"/>
                  <a:buChar char="Ø"/>
                </a:pPr>
                <a:r>
                  <a:rPr kumimoji="1" lang="ja-JP" altLang="en-US" sz="1600" dirty="0">
                    <a:latin typeface="+mn-ea"/>
                  </a:rPr>
                  <a:t>非強化試験片と比較し，手動強化</a:t>
                </a:r>
                <a14:m>
                  <m:oMath xmlns:m="http://schemas.openxmlformats.org/officeDocument/2006/math">
                    <m:r>
                      <a:rPr kumimoji="1" lang="ja-JP" altLang="en-US" sz="1600" i="1" dirty="0">
                        <a:latin typeface="Cambria Math" panose="02040503050406030204" pitchFamily="18" charset="0"/>
                      </a:rPr>
                      <m:t>試験片の</m:t>
                    </m:r>
                    <m:r>
                      <m:rPr>
                        <m:nor/>
                      </m:rPr>
                      <a:rPr kumimoji="1" lang="ja-JP" altLang="en-US" sz="1600" dirty="0">
                        <a:latin typeface="+mn-ea"/>
                      </a:rPr>
                      <m:t>引張強さ</m:t>
                    </m:r>
                    <m:r>
                      <a:rPr kumimoji="1" lang="ja-JP" altLang="en-US" sz="1600" i="1" dirty="0">
                        <a:latin typeface="Cambria Math" panose="02040503050406030204" pitchFamily="18" charset="0"/>
                      </a:rPr>
                      <m:t>は</m:t>
                    </m:r>
                    <m:r>
                      <a:rPr lang="ja-JP" altLang="en-US" sz="1600" i="1">
                        <a:latin typeface="Cambria Math" panose="02040503050406030204" pitchFamily="18" charset="0"/>
                      </a:rPr>
                      <m:t>最大</m:t>
                    </m:r>
                  </m:oMath>
                </a14:m>
                <a:r>
                  <a:rPr kumimoji="1" lang="en-US" altLang="ja-JP" sz="1600" dirty="0">
                    <a:latin typeface="+mn-ea"/>
                  </a:rPr>
                  <a:t>170%</a:t>
                </a:r>
                <a:r>
                  <a:rPr kumimoji="1" lang="ja-JP" altLang="en-US" sz="1600" dirty="0">
                    <a:latin typeface="+mn-ea"/>
                  </a:rPr>
                  <a:t>向上した．</a:t>
                </a:r>
                <a:endParaRPr kumimoji="1" lang="en-US" altLang="ja-JP" sz="1600" dirty="0">
                  <a:latin typeface="+mn-ea"/>
                </a:endParaRPr>
              </a:p>
            </p:txBody>
          </p:sp>
        </mc:Choice>
        <mc:Fallback xmlns="">
          <p:sp>
            <p:nvSpPr>
              <p:cNvPr id="5" name="テキスト ボックス 4">
                <a:extLst>
                  <a:ext uri="{FF2B5EF4-FFF2-40B4-BE49-F238E27FC236}">
                    <a16:creationId xmlns:a16="http://schemas.microsoft.com/office/drawing/2014/main" id="{6C14621F-F103-46C9-9FD6-67C9B25A37D5}"/>
                  </a:ext>
                </a:extLst>
              </p:cNvPr>
              <p:cNvSpPr txBox="1">
                <a:spLocks noRot="1" noChangeAspect="1" noMove="1" noResize="1" noEditPoints="1" noAdjustHandles="1" noChangeArrowheads="1" noChangeShapeType="1" noTextEdit="1"/>
              </p:cNvSpPr>
              <p:nvPr/>
            </p:nvSpPr>
            <p:spPr>
              <a:xfrm>
                <a:off x="1036091" y="5422667"/>
                <a:ext cx="7575171" cy="731995"/>
              </a:xfrm>
              <a:prstGeom prst="rect">
                <a:avLst/>
              </a:prstGeom>
              <a:blipFill>
                <a:blip r:embed="rId4"/>
                <a:stretch>
                  <a:fillRect l="-322" t="-1667" b="-7500"/>
                </a:stretch>
              </a:blipFill>
            </p:spPr>
            <p:txBody>
              <a:bodyPr/>
              <a:lstStyle/>
              <a:p>
                <a:r>
                  <a:rPr lang="ja-JP" altLang="en-US">
                    <a:noFill/>
                  </a:rPr>
                  <a:t> </a:t>
                </a:r>
              </a:p>
            </p:txBody>
          </p:sp>
        </mc:Fallback>
      </mc:AlternateContent>
      <p:cxnSp>
        <p:nvCxnSpPr>
          <p:cNvPr id="6" name="直線コネクタ 5">
            <a:extLst>
              <a:ext uri="{FF2B5EF4-FFF2-40B4-BE49-F238E27FC236}">
                <a16:creationId xmlns:a16="http://schemas.microsoft.com/office/drawing/2014/main" id="{02273315-254B-4F13-A3A8-27063A89B2D7}"/>
              </a:ext>
            </a:extLst>
          </p:cNvPr>
          <p:cNvCxnSpPr>
            <a:cxnSpLocks/>
          </p:cNvCxnSpPr>
          <p:nvPr/>
        </p:nvCxnSpPr>
        <p:spPr>
          <a:xfrm>
            <a:off x="5976173" y="3192343"/>
            <a:ext cx="647263" cy="59976"/>
          </a:xfrm>
          <a:prstGeom prst="line">
            <a:avLst/>
          </a:prstGeom>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77EE355E-D269-4A51-BFA5-9B5CA993214A}"/>
              </a:ext>
            </a:extLst>
          </p:cNvPr>
          <p:cNvSpPr txBox="1"/>
          <p:nvPr/>
        </p:nvSpPr>
        <p:spPr>
          <a:xfrm>
            <a:off x="6623436" y="3081673"/>
            <a:ext cx="1784887" cy="646331"/>
          </a:xfrm>
          <a:prstGeom prst="rect">
            <a:avLst/>
          </a:prstGeom>
          <a:noFill/>
        </p:spPr>
        <p:txBody>
          <a:bodyPr wrap="square" rtlCol="0">
            <a:spAutoFit/>
          </a:bodyPr>
          <a:lstStyle/>
          <a:p>
            <a:r>
              <a:rPr kumimoji="1" lang="en-US" altLang="ja-JP" sz="1200" dirty="0">
                <a:latin typeface="+mn-ea"/>
              </a:rPr>
              <a:t>PLA</a:t>
            </a:r>
            <a:r>
              <a:rPr kumimoji="1" lang="ja-JP" altLang="en-US" sz="1200" dirty="0">
                <a:latin typeface="+mn-ea"/>
              </a:rPr>
              <a:t>とエポキシ樹脂間で表面剥離し，</a:t>
            </a:r>
            <a:r>
              <a:rPr kumimoji="1" lang="en-US" altLang="ja-JP" sz="1200" dirty="0">
                <a:latin typeface="+mn-ea"/>
              </a:rPr>
              <a:t>CFRP</a:t>
            </a:r>
            <a:r>
              <a:rPr kumimoji="1" lang="ja-JP" altLang="en-US" sz="1200" dirty="0">
                <a:latin typeface="+mn-ea"/>
              </a:rPr>
              <a:t>は破断に至らなかった．</a:t>
            </a:r>
            <a:endParaRPr kumimoji="1" lang="en-US" altLang="ja-JP" sz="1200" dirty="0">
              <a:latin typeface="+mn-ea"/>
            </a:endParaRPr>
          </a:p>
        </p:txBody>
      </p:sp>
      <mc:AlternateContent xmlns:mc="http://schemas.openxmlformats.org/markup-compatibility/2006" xmlns:a14="http://schemas.microsoft.com/office/drawing/2010/main">
        <mc:Choice Requires="a14">
          <p:sp>
            <p:nvSpPr>
              <p:cNvPr id="8" name="コンテンツ プレースホルダー 9">
                <a:extLst>
                  <a:ext uri="{FF2B5EF4-FFF2-40B4-BE49-F238E27FC236}">
                    <a16:creationId xmlns:a16="http://schemas.microsoft.com/office/drawing/2014/main" id="{7D9AB9C5-DC96-4D6B-8744-072DA54FC673}"/>
                  </a:ext>
                </a:extLst>
              </p:cNvPr>
              <p:cNvSpPr txBox="1">
                <a:spLocks/>
              </p:cNvSpPr>
              <p:nvPr/>
            </p:nvSpPr>
            <p:spPr>
              <a:xfrm>
                <a:off x="1036091" y="854531"/>
                <a:ext cx="6238055" cy="1055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latin typeface="+mn-ea"/>
                  </a:rPr>
                  <a:t>引張試験の結果から引張強さを算出し，</a:t>
                </a:r>
                <a:r>
                  <a:rPr lang="en-US" altLang="ja-JP" sz="11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oMath>
                </a14:m>
                <a:r>
                  <a:rPr lang="ja-JP" altLang="en-US" sz="1600" dirty="0">
                    <a:latin typeface="+mn-ea"/>
                  </a:rPr>
                  <a:t>との関係を示す．</a:t>
                </a:r>
                <a:endParaRPr lang="en-US" altLang="ja-JP" sz="800" dirty="0">
                  <a:latin typeface="+mn-ea"/>
                </a:endParaRPr>
              </a:p>
              <a:p>
                <a:pPr marL="0" indent="0">
                  <a:buNone/>
                </a:pPr>
                <a:r>
                  <a:rPr lang="en-US" altLang="ja-JP" sz="1200" dirty="0">
                    <a:latin typeface="+mn-ea"/>
                  </a:rPr>
                  <a:t>* </a:t>
                </a:r>
                <a14:m>
                  <m:oMath xmlns:m="http://schemas.openxmlformats.org/officeDocument/2006/math">
                    <m:sSub>
                      <m:sSubPr>
                        <m:ctrlPr>
                          <a:rPr lang="en-US" altLang="ja-JP" sz="1200" i="1" smtClean="0">
                            <a:latin typeface="Cambria Math" panose="02040503050406030204" pitchFamily="18" charset="0"/>
                          </a:rPr>
                        </m:ctrlPr>
                      </m:sSubPr>
                      <m:e>
                        <m:r>
                          <a:rPr lang="en-US" altLang="ja-JP" sz="1200" i="1">
                            <a:latin typeface="Cambria Math" panose="02040503050406030204" pitchFamily="18" charset="0"/>
                          </a:rPr>
                          <m:t>𝑉</m:t>
                        </m:r>
                      </m:e>
                      <m:sub>
                        <m:r>
                          <a:rPr lang="en-US" altLang="ja-JP" sz="1200" i="1">
                            <a:latin typeface="Cambria Math" panose="02040503050406030204" pitchFamily="18" charset="0"/>
                          </a:rPr>
                          <m:t>𝑓</m:t>
                        </m:r>
                      </m:sub>
                    </m:sSub>
                    <m:r>
                      <a:rPr lang="en-US" altLang="ja-JP" sz="1200" i="1">
                        <a:latin typeface="Cambria Math" panose="02040503050406030204" pitchFamily="18" charset="0"/>
                      </a:rPr>
                      <m:t> </m:t>
                    </m:r>
                  </m:oMath>
                </a14:m>
                <a:r>
                  <a:rPr lang="ja-JP" altLang="en-US" sz="1200" dirty="0">
                    <a:latin typeface="+mn-ea"/>
                  </a:rPr>
                  <a:t>：繊維体積含有率．手動強化試験片内における炭素繊維の体積の割合．</a:t>
                </a:r>
                <a:endParaRPr lang="en-US" altLang="ja-JP" sz="1600" dirty="0">
                  <a:latin typeface="+mn-ea"/>
                </a:endParaRPr>
              </a:p>
            </p:txBody>
          </p:sp>
        </mc:Choice>
        <mc:Fallback xmlns="">
          <p:sp>
            <p:nvSpPr>
              <p:cNvPr id="8" name="コンテンツ プレースホルダー 9">
                <a:extLst>
                  <a:ext uri="{FF2B5EF4-FFF2-40B4-BE49-F238E27FC236}">
                    <a16:creationId xmlns:a16="http://schemas.microsoft.com/office/drawing/2014/main" id="{7D9AB9C5-DC96-4D6B-8744-072DA54FC673}"/>
                  </a:ext>
                </a:extLst>
              </p:cNvPr>
              <p:cNvSpPr txBox="1">
                <a:spLocks noRot="1" noChangeAspect="1" noMove="1" noResize="1" noEditPoints="1" noAdjustHandles="1" noChangeArrowheads="1" noChangeShapeType="1" noTextEdit="1"/>
              </p:cNvSpPr>
              <p:nvPr/>
            </p:nvSpPr>
            <p:spPr>
              <a:xfrm>
                <a:off x="1036091" y="854531"/>
                <a:ext cx="6238055" cy="1055792"/>
              </a:xfrm>
              <a:prstGeom prst="rect">
                <a:avLst/>
              </a:prstGeom>
              <a:blipFill>
                <a:blip r:embed="rId5"/>
                <a:stretch>
                  <a:fillRect l="-587" t="-3468"/>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97A8B4-1608-49EE-BF31-A529ACE20AE5}"/>
              </a:ext>
            </a:extLst>
          </p:cNvPr>
          <p:cNvSpPr txBox="1"/>
          <p:nvPr/>
        </p:nvSpPr>
        <p:spPr>
          <a:xfrm>
            <a:off x="1725432" y="6175212"/>
            <a:ext cx="4325509" cy="338554"/>
          </a:xfrm>
          <a:prstGeom prst="rect">
            <a:avLst/>
          </a:prstGeom>
          <a:noFill/>
        </p:spPr>
        <p:txBody>
          <a:bodyPr wrap="square" rtlCol="0">
            <a:spAutoFit/>
          </a:bodyPr>
          <a:lstStyle/>
          <a:p>
            <a:r>
              <a:rPr kumimoji="1" lang="ja-JP" altLang="en-US" sz="1600" b="1" dirty="0">
                <a:solidFill>
                  <a:srgbClr val="FF0000"/>
                </a:solidFill>
                <a:latin typeface="+mn-ea"/>
              </a:rPr>
              <a:t>提案する強化手法の有効性を示した．</a:t>
            </a:r>
            <a:endParaRPr kumimoji="1" lang="ja-JP" altLang="en-US" sz="1600" b="1" dirty="0">
              <a:latin typeface="+mn-ea"/>
            </a:endParaRPr>
          </a:p>
        </p:txBody>
      </p:sp>
      <p:cxnSp>
        <p:nvCxnSpPr>
          <p:cNvPr id="11" name="直線矢印コネクタ 10">
            <a:extLst>
              <a:ext uri="{FF2B5EF4-FFF2-40B4-BE49-F238E27FC236}">
                <a16:creationId xmlns:a16="http://schemas.microsoft.com/office/drawing/2014/main" id="{3529E055-7C1D-4BBF-8234-64F7ADF14FDF}"/>
              </a:ext>
            </a:extLst>
          </p:cNvPr>
          <p:cNvCxnSpPr/>
          <p:nvPr/>
        </p:nvCxnSpPr>
        <p:spPr>
          <a:xfrm>
            <a:off x="1159479" y="6344489"/>
            <a:ext cx="49357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341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C957FB8-4B6E-4E2B-B3AA-8DB623E0BDF6}"/>
              </a:ext>
            </a:extLst>
          </p:cNvPr>
          <p:cNvSpPr txBox="1"/>
          <p:nvPr/>
        </p:nvSpPr>
        <p:spPr>
          <a:xfrm>
            <a:off x="3724992" y="3167390"/>
            <a:ext cx="4446165" cy="523220"/>
          </a:xfrm>
          <a:prstGeom prst="rect">
            <a:avLst/>
          </a:prstGeom>
          <a:noFill/>
        </p:spPr>
        <p:txBody>
          <a:bodyPr wrap="square" rtlCol="0">
            <a:spAutoFit/>
          </a:bodyPr>
          <a:lstStyle/>
          <a:p>
            <a:r>
              <a:rPr kumimoji="1" lang="ja-JP" altLang="en-US" sz="2800"/>
              <a:t>進捗</a:t>
            </a:r>
            <a:r>
              <a:rPr kumimoji="1" lang="ja-JP" altLang="en-US" sz="2800" dirty="0"/>
              <a:t>資料</a:t>
            </a:r>
          </a:p>
        </p:txBody>
      </p:sp>
    </p:spTree>
    <p:extLst>
      <p:ext uri="{BB962C8B-B14F-4D97-AF65-F5344CB8AC3E}">
        <p14:creationId xmlns:p14="http://schemas.microsoft.com/office/powerpoint/2010/main" val="170200856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19234</TotalTime>
  <Words>6559</Words>
  <Application>Microsoft Macintosh PowerPoint</Application>
  <PresentationFormat>画面に合わせる (4:3)</PresentationFormat>
  <Paragraphs>746</Paragraphs>
  <Slides>60</Slides>
  <Notes>25</Notes>
  <HiddenSlides>0</HiddenSlides>
  <MMClips>2</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60</vt:i4>
      </vt:variant>
    </vt:vector>
  </HeadingPairs>
  <TitlesOfParts>
    <vt:vector size="69" baseType="lpstr">
      <vt:lpstr>游ゴシック</vt:lpstr>
      <vt:lpstr>游ゴシック Light</vt:lpstr>
      <vt:lpstr>Arial</vt:lpstr>
      <vt:lpstr>Calibri</vt:lpstr>
      <vt:lpstr>Calibri Light</vt:lpstr>
      <vt:lpstr>Cambria Math</vt:lpstr>
      <vt:lpstr>Times New Roman</vt:lpstr>
      <vt:lpstr>Wingdings</vt:lpstr>
      <vt:lpstr>Office テーマ</vt:lpstr>
      <vt:lpstr>進捗報告｜2021/11/22  厚さ方向繊維配置による熱溶解積層3Dプリント層間強化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強度評価｜実験結果</vt:lpstr>
      <vt:lpstr>PowerPoint プレゼンテーション</vt:lpstr>
      <vt:lpstr>行ったこと</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今後の予定</vt:lpstr>
      <vt:lpstr>PowerPoint プレゼンテーション</vt:lpstr>
      <vt:lpstr>PowerPoint プレゼンテーション</vt:lpstr>
      <vt:lpstr>PowerPoint プレゼンテーション</vt:lpstr>
      <vt:lpstr>PowerPoint プレゼンテーション</vt:lpstr>
      <vt:lpstr>鉄筋コンクリート</vt:lpstr>
      <vt:lpstr>鉄筋コンクリート</vt:lpstr>
      <vt:lpstr>埋め込みイメージ</vt:lpstr>
      <vt:lpstr>埋め込みイメージ</vt:lpstr>
      <vt:lpstr>最終目的</vt:lpstr>
      <vt:lpstr>メモ</vt:lpstr>
      <vt:lpstr>試験片種類</vt:lpstr>
      <vt:lpstr>断面写真</vt:lpstr>
      <vt:lpstr>実験結果</vt:lpstr>
      <vt:lpstr>実験結果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試験条件｜手動強化試験片</vt:lpstr>
      <vt:lpstr>強度評価｜実験結果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3Dプリンターの厚さ方向繊維配置による層間強化</dc:title>
  <dc:creator>梶本　純平</dc:creator>
  <cp:lastModifiedBy>梶本　純平</cp:lastModifiedBy>
  <cp:revision>963</cp:revision>
  <cp:lastPrinted>2020-02-05T08:20:33Z</cp:lastPrinted>
  <dcterms:created xsi:type="dcterms:W3CDTF">2019-12-23T05:36:22Z</dcterms:created>
  <dcterms:modified xsi:type="dcterms:W3CDTF">2021-11-22T01:57:25Z</dcterms:modified>
</cp:coreProperties>
</file>